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94" r:id="rId19"/>
    <p:sldId id="296" r:id="rId20"/>
    <p:sldId id="297" r:id="rId21"/>
    <p:sldId id="274" r:id="rId22"/>
    <p:sldId id="275" r:id="rId23"/>
    <p:sldId id="276" r:id="rId24"/>
    <p:sldId id="277" r:id="rId25"/>
    <p:sldId id="278" r:id="rId26"/>
    <p:sldId id="279" r:id="rId27"/>
    <p:sldId id="283" r:id="rId28"/>
    <p:sldId id="284" r:id="rId29"/>
    <p:sldId id="285" r:id="rId30"/>
    <p:sldId id="289" r:id="rId31"/>
    <p:sldId id="290" r:id="rId32"/>
    <p:sldId id="291" r:id="rId33"/>
    <p:sldId id="292" r:id="rId34"/>
    <p:sldId id="293"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13" autoAdjust="0"/>
  </p:normalViewPr>
  <p:slideViewPr>
    <p:cSldViewPr>
      <p:cViewPr varScale="1">
        <p:scale>
          <a:sx n="71" d="100"/>
          <a:sy n="71" d="100"/>
        </p:scale>
        <p:origin x="-112" y="-216"/>
      </p:cViewPr>
      <p:guideLst>
        <p:guide orient="horz" pos="2160"/>
        <p:guide pos="2880"/>
      </p:guideLst>
    </p:cSldViewPr>
  </p:slideViewPr>
  <p:notesTextViewPr>
    <p:cViewPr>
      <p:scale>
        <a:sx n="1" d="1"/>
        <a:sy n="1" d="1"/>
      </p:scale>
      <p:origin x="0" y="0"/>
    </p:cViewPr>
  </p:notesTextViewPr>
  <p:sorterViewPr>
    <p:cViewPr>
      <p:scale>
        <a:sx n="66" d="100"/>
        <a:sy n="66" d="100"/>
      </p:scale>
      <p:origin x="0" y="407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chihade\Desktop\FA_MSthesis25_Oct_1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Cambria" panose="02040503050406030204" pitchFamily="18" charset="0"/>
              </a:defRPr>
            </a:pPr>
            <a:r>
              <a:rPr lang="en-US" dirty="0">
                <a:latin typeface="Cambria" panose="02040503050406030204" pitchFamily="18" charset="0"/>
              </a:rPr>
              <a:t>EEG</a:t>
            </a:r>
            <a:r>
              <a:rPr lang="en-US" baseline="0" dirty="0">
                <a:latin typeface="Cambria" panose="02040503050406030204" pitchFamily="18" charset="0"/>
              </a:rPr>
              <a:t> Sensor </a:t>
            </a:r>
            <a:endParaRPr lang="en-US" dirty="0">
              <a:latin typeface="Cambria" panose="02040503050406030204" pitchFamily="18" charset="0"/>
            </a:endParaRPr>
          </a:p>
        </c:rich>
      </c:tx>
      <c:layout/>
      <c:overlay val="1"/>
    </c:title>
    <c:autoTitleDeleted val="0"/>
    <c:plotArea>
      <c:layout>
        <c:manualLayout>
          <c:layoutTarget val="inner"/>
          <c:xMode val="edge"/>
          <c:yMode val="edge"/>
          <c:x val="0.161843033715741"/>
          <c:y val="0.217951662292213"/>
          <c:w val="0.561505954188961"/>
          <c:h val="0.645936132983377"/>
        </c:manualLayout>
      </c:layout>
      <c:barChart>
        <c:barDir val="col"/>
        <c:grouping val="clustered"/>
        <c:varyColors val="0"/>
        <c:ser>
          <c:idx val="0"/>
          <c:order val="0"/>
          <c:tx>
            <c:strRef>
              <c:f>'EEG Sensor TABLE'!$B$2:$B$3</c:f>
              <c:strCache>
                <c:ptCount val="1"/>
                <c:pt idx="0">
                  <c:v>MDD V1</c:v>
                </c:pt>
              </c:strCache>
            </c:strRef>
          </c:tx>
          <c:invertIfNegative val="0"/>
          <c:cat>
            <c:strRef>
              <c:f>'EEG Sensor TABLE'!$A$6:$A$7</c:f>
              <c:strCache>
                <c:ptCount val="2"/>
                <c:pt idx="0">
                  <c:v>Lateral FA</c:v>
                </c:pt>
                <c:pt idx="1">
                  <c:v>Medial FA</c:v>
                </c:pt>
              </c:strCache>
            </c:strRef>
          </c:cat>
          <c:val>
            <c:numRef>
              <c:f>'EEG Sensor TABLE'!$B$6:$B$7</c:f>
              <c:numCache>
                <c:formatCode>General</c:formatCode>
                <c:ptCount val="2"/>
                <c:pt idx="0">
                  <c:v>-1.0</c:v>
                </c:pt>
                <c:pt idx="1">
                  <c:v>-0.86</c:v>
                </c:pt>
              </c:numCache>
            </c:numRef>
          </c:val>
        </c:ser>
        <c:ser>
          <c:idx val="1"/>
          <c:order val="1"/>
          <c:tx>
            <c:strRef>
              <c:f>'EEG Sensor TABLE'!$C$2:$C$3</c:f>
              <c:strCache>
                <c:ptCount val="1"/>
                <c:pt idx="0">
                  <c:v>MDD V2</c:v>
                </c:pt>
              </c:strCache>
            </c:strRef>
          </c:tx>
          <c:invertIfNegative val="0"/>
          <c:cat>
            <c:strRef>
              <c:f>'EEG Sensor TABLE'!$A$6:$A$7</c:f>
              <c:strCache>
                <c:ptCount val="2"/>
                <c:pt idx="0">
                  <c:v>Lateral FA</c:v>
                </c:pt>
                <c:pt idx="1">
                  <c:v>Medial FA</c:v>
                </c:pt>
              </c:strCache>
            </c:strRef>
          </c:cat>
          <c:val>
            <c:numRef>
              <c:f>'EEG Sensor TABLE'!$C$6:$C$7</c:f>
              <c:numCache>
                <c:formatCode>General</c:formatCode>
                <c:ptCount val="2"/>
                <c:pt idx="0">
                  <c:v>1.21</c:v>
                </c:pt>
                <c:pt idx="1">
                  <c:v>1.19</c:v>
                </c:pt>
              </c:numCache>
            </c:numRef>
          </c:val>
        </c:ser>
        <c:ser>
          <c:idx val="2"/>
          <c:order val="2"/>
          <c:tx>
            <c:strRef>
              <c:f>'EEG Sensor TABLE'!$D$2:$D$3</c:f>
              <c:strCache>
                <c:ptCount val="1"/>
                <c:pt idx="0">
                  <c:v>Control V1</c:v>
                </c:pt>
              </c:strCache>
            </c:strRef>
          </c:tx>
          <c:invertIfNegative val="0"/>
          <c:cat>
            <c:strRef>
              <c:f>'EEG Sensor TABLE'!$A$6:$A$7</c:f>
              <c:strCache>
                <c:ptCount val="2"/>
                <c:pt idx="0">
                  <c:v>Lateral FA</c:v>
                </c:pt>
                <c:pt idx="1">
                  <c:v>Medial FA</c:v>
                </c:pt>
              </c:strCache>
            </c:strRef>
          </c:cat>
          <c:val>
            <c:numRef>
              <c:f>'EEG Sensor TABLE'!$D$6:$D$7</c:f>
              <c:numCache>
                <c:formatCode>General</c:formatCode>
                <c:ptCount val="2"/>
                <c:pt idx="0">
                  <c:v>4.94</c:v>
                </c:pt>
                <c:pt idx="1">
                  <c:v>5.25</c:v>
                </c:pt>
              </c:numCache>
            </c:numRef>
          </c:val>
        </c:ser>
        <c:ser>
          <c:idx val="3"/>
          <c:order val="3"/>
          <c:tx>
            <c:strRef>
              <c:f>'EEG Sensor TABLE'!$E$2:$E$3</c:f>
              <c:strCache>
                <c:ptCount val="1"/>
                <c:pt idx="0">
                  <c:v>Control V2</c:v>
                </c:pt>
              </c:strCache>
            </c:strRef>
          </c:tx>
          <c:invertIfNegative val="0"/>
          <c:cat>
            <c:strRef>
              <c:f>'EEG Sensor TABLE'!$A$6:$A$7</c:f>
              <c:strCache>
                <c:ptCount val="2"/>
                <c:pt idx="0">
                  <c:v>Lateral FA</c:v>
                </c:pt>
                <c:pt idx="1">
                  <c:v>Medial FA</c:v>
                </c:pt>
              </c:strCache>
            </c:strRef>
          </c:cat>
          <c:val>
            <c:numRef>
              <c:f>'EEG Sensor TABLE'!$E$6:$E$7</c:f>
              <c:numCache>
                <c:formatCode>General</c:formatCode>
                <c:ptCount val="2"/>
                <c:pt idx="0">
                  <c:v>6.689999999999999</c:v>
                </c:pt>
                <c:pt idx="1">
                  <c:v>1.309999999999999</c:v>
                </c:pt>
              </c:numCache>
            </c:numRef>
          </c:val>
        </c:ser>
        <c:dLbls>
          <c:showLegendKey val="0"/>
          <c:showVal val="0"/>
          <c:showCatName val="0"/>
          <c:showSerName val="0"/>
          <c:showPercent val="0"/>
          <c:showBubbleSize val="0"/>
        </c:dLbls>
        <c:gapWidth val="150"/>
        <c:axId val="2141868936"/>
        <c:axId val="2141872056"/>
      </c:barChart>
      <c:catAx>
        <c:axId val="2141868936"/>
        <c:scaling>
          <c:orientation val="minMax"/>
        </c:scaling>
        <c:delete val="0"/>
        <c:axPos val="b"/>
        <c:numFmt formatCode="General" sourceLinked="0"/>
        <c:majorTickMark val="out"/>
        <c:minorTickMark val="none"/>
        <c:tickLblPos val="low"/>
        <c:txPr>
          <a:bodyPr/>
          <a:lstStyle/>
          <a:p>
            <a:pPr>
              <a:defRPr>
                <a:latin typeface="Cambria" panose="02040503050406030204" pitchFamily="18" charset="0"/>
              </a:defRPr>
            </a:pPr>
            <a:endParaRPr lang="en-US"/>
          </a:p>
        </c:txPr>
        <c:crossAx val="2141872056"/>
        <c:crosses val="autoZero"/>
        <c:auto val="1"/>
        <c:lblAlgn val="ctr"/>
        <c:lblOffset val="400"/>
        <c:tickMarkSkip val="3"/>
        <c:noMultiLvlLbl val="0"/>
      </c:catAx>
      <c:valAx>
        <c:axId val="2141872056"/>
        <c:scaling>
          <c:orientation val="minMax"/>
        </c:scaling>
        <c:delete val="0"/>
        <c:axPos val="l"/>
        <c:majorGridlines/>
        <c:title>
          <c:tx>
            <c:rich>
              <a:bodyPr rot="-5400000" vert="horz"/>
              <a:lstStyle/>
              <a:p>
                <a:pPr>
                  <a:defRPr>
                    <a:latin typeface="Cambria" panose="02040503050406030204" pitchFamily="18" charset="0"/>
                  </a:defRPr>
                </a:pPr>
                <a:r>
                  <a:rPr lang="en-US" dirty="0">
                    <a:latin typeface="Cambria" panose="02040503050406030204" pitchFamily="18" charset="0"/>
                  </a:rPr>
                  <a:t>Frontal</a:t>
                </a:r>
                <a:r>
                  <a:rPr lang="en-US" baseline="0" dirty="0">
                    <a:latin typeface="Cambria" panose="02040503050406030204" pitchFamily="18" charset="0"/>
                  </a:rPr>
                  <a:t> Asymetry Index </a:t>
                </a:r>
                <a:endParaRPr lang="en-US" dirty="0">
                  <a:latin typeface="Cambria" panose="02040503050406030204" pitchFamily="18" charset="0"/>
                </a:endParaRPr>
              </a:p>
            </c:rich>
          </c:tx>
          <c:layout/>
          <c:overlay val="0"/>
        </c:title>
        <c:numFmt formatCode="General" sourceLinked="1"/>
        <c:majorTickMark val="none"/>
        <c:minorTickMark val="none"/>
        <c:tickLblPos val="nextTo"/>
        <c:crossAx val="2141868936"/>
        <c:crosses val="autoZero"/>
        <c:crossBetween val="between"/>
      </c:valAx>
      <c:spPr>
        <a:noFill/>
        <a:ln w="25400">
          <a:noFill/>
        </a:ln>
      </c:spPr>
    </c:plotArea>
    <c:legend>
      <c:legendPos val="r"/>
      <c:layout/>
      <c:overlay val="0"/>
      <c:txPr>
        <a:bodyPr/>
        <a:lstStyle/>
        <a:p>
          <a:pPr>
            <a:defRPr>
              <a:latin typeface="Cambria" panose="02040503050406030204" pitchFamily="18" charset="0"/>
            </a:defRPr>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CEACF5-6B0F-4B9C-917A-48AB6A8AE51B}" type="datetimeFigureOut">
              <a:rPr lang="en-US" smtClean="0"/>
              <a:t>6/14/17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EA772-F768-4FB9-918D-E5E058E1F10D}" type="slidenum">
              <a:rPr lang="en-US" smtClean="0"/>
              <a:t>‹#›</a:t>
            </a:fld>
            <a:endParaRPr lang="en-US" dirty="0"/>
          </a:p>
        </p:txBody>
      </p:sp>
    </p:spTree>
    <p:extLst>
      <p:ext uri="{BB962C8B-B14F-4D97-AF65-F5344CB8AC3E}">
        <p14:creationId xmlns:p14="http://schemas.microsoft.com/office/powerpoint/2010/main" val="4072593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a:t>
            </a:fld>
            <a:endParaRPr lang="en-US" dirty="0"/>
          </a:p>
        </p:txBody>
      </p:sp>
    </p:spTree>
    <p:extLst>
      <p:ext uri="{BB962C8B-B14F-4D97-AF65-F5344CB8AC3E}">
        <p14:creationId xmlns:p14="http://schemas.microsoft.com/office/powerpoint/2010/main" val="1909024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EE001-2065-854F-95E8-AE300883343D}"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0541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10/20 system. Electrode locations are named in terms of brain areas</a:t>
            </a:r>
          </a:p>
          <a:p>
            <a:r>
              <a:rPr lang="en-US" sz="1200" b="0" i="0" u="none" strike="noStrike" kern="1200" baseline="0" dirty="0" smtClean="0">
                <a:solidFill>
                  <a:schemeClr val="tx1"/>
                </a:solidFill>
                <a:latin typeface="+mn-lt"/>
                <a:ea typeface="+mn-ea"/>
                <a:cs typeface="+mn-cs"/>
              </a:rPr>
              <a:t>(e.g., F=frontal, T=temporal, C=central, P=parietal, O=occipital).</a:t>
            </a:r>
          </a:p>
          <a:p>
            <a:r>
              <a:rPr lang="en-US" sz="1200" b="0" i="0" kern="1200" dirty="0" smtClean="0">
                <a:solidFill>
                  <a:schemeClr val="tx1"/>
                </a:solidFill>
                <a:effectLst/>
                <a:latin typeface="+mn-lt"/>
                <a:ea typeface="+mn-ea"/>
                <a:cs typeface="+mn-cs"/>
              </a:rPr>
              <a:t>The millisecond temporal resolution of MEG and EEG is currently the best asset for neuroscientists to capture the complexity of electrophysiological activity emerging from many brain regions simultaneously</a:t>
            </a:r>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11</a:t>
            </a:fld>
            <a:endParaRPr lang="en-US" dirty="0"/>
          </a:p>
        </p:txBody>
      </p:sp>
    </p:spTree>
    <p:extLst>
      <p:ext uri="{BB962C8B-B14F-4D97-AF65-F5344CB8AC3E}">
        <p14:creationId xmlns:p14="http://schemas.microsoft.com/office/powerpoint/2010/main" val="210058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MEG/EEG space is coregistered with the MRI by aligning the sensors on the scalp surface of the subject.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Forward modeling with boundary element methods (BEMs) to compute a head model by mapping neural currents and MEG/EEG sensor measurements.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12</a:t>
            </a:fld>
            <a:endParaRPr lang="en-US" dirty="0"/>
          </a:p>
        </p:txBody>
      </p:sp>
    </p:spTree>
    <p:extLst>
      <p:ext uri="{BB962C8B-B14F-4D97-AF65-F5344CB8AC3E}">
        <p14:creationId xmlns:p14="http://schemas.microsoft.com/office/powerpoint/2010/main" val="3840009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14</a:t>
            </a:fld>
            <a:endParaRPr lang="en-US" dirty="0"/>
          </a:p>
        </p:txBody>
      </p:sp>
    </p:spTree>
    <p:extLst>
      <p:ext uri="{BB962C8B-B14F-4D97-AF65-F5344CB8AC3E}">
        <p14:creationId xmlns:p14="http://schemas.microsoft.com/office/powerpoint/2010/main" val="193532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3135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Subject were recruited</a:t>
            </a:r>
            <a:r>
              <a:rPr lang="en-US" baseline="0" dirty="0" smtClean="0"/>
              <a:t> and screened for depression (MDD)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16</a:t>
            </a:fld>
            <a:endParaRPr lang="en-US" dirty="0"/>
          </a:p>
        </p:txBody>
      </p:sp>
    </p:spTree>
    <p:extLst>
      <p:ext uri="{BB962C8B-B14F-4D97-AF65-F5344CB8AC3E}">
        <p14:creationId xmlns:p14="http://schemas.microsoft.com/office/powerpoint/2010/main" val="349966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Frequency domain analysis</a:t>
            </a:r>
            <a:r>
              <a:rPr lang="en-US" b="1" baseline="0" dirty="0" smtClean="0"/>
              <a:t>: </a:t>
            </a:r>
          </a:p>
          <a:p>
            <a:endParaRPr lang="en-US" b="1" baseline="0" dirty="0" smtClean="0"/>
          </a:p>
          <a:p>
            <a:r>
              <a:rPr lang="en-US" baseline="0" dirty="0" smtClean="0"/>
              <a:t>converting the signal from its time domain to its frequency domain. A </a:t>
            </a:r>
            <a:r>
              <a:rPr lang="en-US" baseline="0" dirty="0" smtClean="0">
                <a:sym typeface="Wingdings" panose="05000000000000000000" pitchFamily="2" charset="2"/>
              </a:rPr>
              <a:t> B segment data into epochs B  C use a tapering window to convert the signal CD compute the FFT D: plot power spectral density</a:t>
            </a:r>
          </a:p>
          <a:p>
            <a:endParaRPr lang="en-US" baseline="0" dirty="0" smtClean="0">
              <a:sym typeface="Wingdings" panose="05000000000000000000" pitchFamily="2" charset="2"/>
            </a:endParaRPr>
          </a:p>
          <a:p>
            <a:r>
              <a:rPr lang="en-US" baseline="0" dirty="0" smtClean="0">
                <a:sym typeface="Wingdings" panose="05000000000000000000" pitchFamily="2" charset="2"/>
              </a:rPr>
              <a:t>This is how we calculate frequency content. You got to have series of point the differential or change of gradients. </a:t>
            </a:r>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17</a:t>
            </a:fld>
            <a:endParaRPr lang="en-US" dirty="0"/>
          </a:p>
        </p:txBody>
      </p:sp>
    </p:spTree>
    <p:extLst>
      <p:ext uri="{BB962C8B-B14F-4D97-AF65-F5344CB8AC3E}">
        <p14:creationId xmlns:p14="http://schemas.microsoft.com/office/powerpoint/2010/main" val="334910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eUVL_twWNdk</a:t>
            </a:r>
            <a:endParaRPr lang="en-US" dirty="0" smtClean="0"/>
          </a:p>
          <a:p>
            <a:endParaRPr lang="en-US" dirty="0" smtClean="0"/>
          </a:p>
          <a:p>
            <a:r>
              <a:rPr lang="en-US" dirty="0" smtClean="0"/>
              <a:t>23.33</a:t>
            </a:r>
          </a:p>
          <a:p>
            <a:endParaRPr lang="en-US" dirty="0" smtClean="0"/>
          </a:p>
          <a:p>
            <a:r>
              <a:rPr lang="en-US" dirty="0" smtClean="0"/>
              <a:t>https</a:t>
            </a:r>
            <a:r>
              <a:rPr lang="en-US" dirty="0" smtClean="0"/>
              <a:t>://</a:t>
            </a:r>
            <a:r>
              <a:rPr lang="en-US" dirty="0" err="1" smtClean="0"/>
              <a:t>www.youtube.com</a:t>
            </a:r>
            <a:r>
              <a:rPr lang="en-US" dirty="0" smtClean="0"/>
              <a:t>/</a:t>
            </a:r>
            <a:r>
              <a:rPr lang="en-US" dirty="0" err="1" smtClean="0"/>
              <a:t>watch?v</a:t>
            </a:r>
            <a:r>
              <a:rPr lang="en-US" dirty="0" smtClean="0"/>
              <a:t>=</a:t>
            </a:r>
            <a:r>
              <a:rPr lang="en-US" dirty="0" err="1" smtClean="0"/>
              <a:t>vwPpSglPJTE</a:t>
            </a:r>
            <a:endParaRPr lang="en-US" dirty="0" smtClean="0"/>
          </a:p>
          <a:p>
            <a:endParaRPr lang="en-US" dirty="0" smtClean="0"/>
          </a:p>
          <a:p>
            <a:r>
              <a:rPr lang="en-US" dirty="0" smtClean="0"/>
              <a:t>At Fieldtrip 22.48-30.08</a:t>
            </a:r>
            <a:endParaRPr lang="en-US" dirty="0"/>
          </a:p>
        </p:txBody>
      </p:sp>
      <p:sp>
        <p:nvSpPr>
          <p:cNvPr id="4" name="Slide Number Placeholder 3"/>
          <p:cNvSpPr>
            <a:spLocks noGrp="1"/>
          </p:cNvSpPr>
          <p:nvPr>
            <p:ph type="sldNum" sz="quarter" idx="10"/>
          </p:nvPr>
        </p:nvSpPr>
        <p:spPr/>
        <p:txBody>
          <a:bodyPr/>
          <a:lstStyle/>
          <a:p>
            <a:fld id="{BBDEA772-F768-4FB9-918D-E5E058E1F10D}" type="slidenum">
              <a:rPr lang="en-US" smtClean="0"/>
              <a:t>18</a:t>
            </a:fld>
            <a:endParaRPr lang="en-US" dirty="0"/>
          </a:p>
        </p:txBody>
      </p:sp>
    </p:spTree>
    <p:extLst>
      <p:ext uri="{BB962C8B-B14F-4D97-AF65-F5344CB8AC3E}">
        <p14:creationId xmlns:p14="http://schemas.microsoft.com/office/powerpoint/2010/main" val="242931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19</a:t>
            </a:fld>
            <a:endParaRPr lang="en-US"/>
          </a:p>
        </p:txBody>
      </p:sp>
    </p:spTree>
    <p:extLst>
      <p:ext uri="{BB962C8B-B14F-4D97-AF65-F5344CB8AC3E}">
        <p14:creationId xmlns:p14="http://schemas.microsoft.com/office/powerpoint/2010/main" val="285024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Neurophysiological   Basis   and   Orientation   Sensitivity   of   EEG   and   MEG.  A. Vertical slice through the cerebral cortex shows three pyramidal neurons (yellow). The EEG and MEG signal are generated at the apical dendrites which are perpendicular to cortical surface. B. The orientation of currents generating the EEG/MEG signals (green arrows) changes with local curvature of the cortex. C. The currents can be divided into tangential and radial components relative to the head model. Tangential currents are generated in sulci and radial currents in gyri (See also panel B). Because magnetic fields radial to the head model are cancelled, MEG does not detect </a:t>
            </a:r>
            <a:r>
              <a:rPr lang="en-US" sz="1200" kern="1200" dirty="0" err="1" smtClean="0">
                <a:solidFill>
                  <a:schemeClr val="tx1"/>
                </a:solidFill>
                <a:effectLst/>
                <a:latin typeface="+mn-lt"/>
                <a:ea typeface="+mn-ea"/>
                <a:cs typeface="+mn-cs"/>
              </a:rPr>
              <a:t>gyral</a:t>
            </a:r>
            <a:r>
              <a:rPr lang="en-US" sz="1200" kern="1200" dirty="0" smtClean="0">
                <a:solidFill>
                  <a:schemeClr val="tx1"/>
                </a:solidFill>
                <a:effectLst/>
                <a:latin typeface="+mn-lt"/>
                <a:ea typeface="+mn-ea"/>
                <a:cs typeface="+mn-cs"/>
              </a:rPr>
              <a:t> signals whereas EEG detects both </a:t>
            </a:r>
            <a:r>
              <a:rPr lang="en-US" sz="1200" kern="1200" dirty="0" err="1" smtClean="0">
                <a:solidFill>
                  <a:schemeClr val="tx1"/>
                </a:solidFill>
                <a:effectLst/>
                <a:latin typeface="+mn-lt"/>
                <a:ea typeface="+mn-ea"/>
                <a:cs typeface="+mn-cs"/>
              </a:rPr>
              <a:t>gyral</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sulcal</a:t>
            </a:r>
            <a:r>
              <a:rPr lang="en-US" sz="1200" kern="1200" dirty="0" smtClean="0">
                <a:solidFill>
                  <a:schemeClr val="tx1"/>
                </a:solidFill>
                <a:effectLst/>
                <a:latin typeface="+mn-lt"/>
                <a:ea typeface="+mn-ea"/>
                <a:cs typeface="+mn-cs"/>
              </a:rPr>
              <a:t> signals.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Looking at induced</a:t>
            </a:r>
            <a:r>
              <a:rPr lang="en-US" sz="1200" kern="1200" baseline="0" dirty="0" smtClean="0">
                <a:solidFill>
                  <a:schemeClr val="tx1"/>
                </a:solidFill>
                <a:effectLst/>
                <a:latin typeface="+mn-lt"/>
                <a:ea typeface="+mn-ea"/>
                <a:cs typeface="+mn-cs"/>
              </a:rPr>
              <a:t> fear for frontal asymmetry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20</a:t>
            </a:fld>
            <a:endParaRPr lang="en-US" dirty="0"/>
          </a:p>
        </p:txBody>
      </p:sp>
    </p:spTree>
    <p:extLst>
      <p:ext uri="{BB962C8B-B14F-4D97-AF65-F5344CB8AC3E}">
        <p14:creationId xmlns:p14="http://schemas.microsoft.com/office/powerpoint/2010/main" val="296324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931353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Frequency domain analysis</a:t>
            </a:r>
            <a:r>
              <a:rPr lang="en-US" b="1" baseline="0" dirty="0" smtClean="0"/>
              <a:t>: </a:t>
            </a:r>
          </a:p>
          <a:p>
            <a:endParaRPr lang="en-US" b="1" baseline="0" dirty="0" smtClean="0"/>
          </a:p>
          <a:p>
            <a:r>
              <a:rPr lang="en-US" baseline="0" dirty="0" smtClean="0"/>
              <a:t>converting the signal from its time domain to its frequency domain. A </a:t>
            </a:r>
            <a:r>
              <a:rPr lang="en-US" baseline="0" dirty="0" smtClean="0">
                <a:sym typeface="Wingdings" panose="05000000000000000000" pitchFamily="2" charset="2"/>
              </a:rPr>
              <a:t> B segment data into epochs B  C use a tapering window to convert the signal CD compute the FFT D: plot power spectral density</a:t>
            </a:r>
          </a:p>
          <a:p>
            <a:endParaRPr lang="en-US" baseline="0" dirty="0" smtClean="0">
              <a:sym typeface="Wingdings" panose="05000000000000000000" pitchFamily="2" charset="2"/>
            </a:endParaRPr>
          </a:p>
          <a:p>
            <a:r>
              <a:rPr lang="en-US" baseline="0" dirty="0" smtClean="0">
                <a:sym typeface="Wingdings" panose="05000000000000000000" pitchFamily="2" charset="2"/>
              </a:rPr>
              <a:t>This is how we calculate frequency content. You got to have series of point the differential or change of gradients. </a:t>
            </a:r>
          </a:p>
          <a:p>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panose="02040503050406030204" pitchFamily="18" charset="0"/>
              </a:rPr>
              <a:t>FAA scores are defined based on Allen </a:t>
            </a:r>
            <a:r>
              <a:rPr lang="en-US" i="1" dirty="0" smtClean="0">
                <a:latin typeface="Cambria" panose="02040503050406030204" pitchFamily="18" charset="0"/>
              </a:rPr>
              <a:t>et. al </a:t>
            </a:r>
            <a:r>
              <a:rPr lang="en-US" dirty="0" smtClean="0">
                <a:latin typeface="Cambria" panose="02040503050406030204" pitchFamily="18" charset="0"/>
              </a:rPr>
              <a:t>less left frontal activity in comparison to right frontal lobe</a:t>
            </a:r>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21</a:t>
            </a:fld>
            <a:endParaRPr lang="en-US" dirty="0"/>
          </a:p>
        </p:txBody>
      </p:sp>
    </p:spTree>
    <p:extLst>
      <p:ext uri="{BB962C8B-B14F-4D97-AF65-F5344CB8AC3E}">
        <p14:creationId xmlns:p14="http://schemas.microsoft.com/office/powerpoint/2010/main" val="192930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31353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is half</a:t>
            </a:r>
            <a:r>
              <a:rPr lang="en-US" baseline="0" dirty="0" smtClean="0"/>
              <a:t> way between those sensors</a:t>
            </a:r>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23</a:t>
            </a:fld>
            <a:endParaRPr lang="en-US" dirty="0"/>
          </a:p>
        </p:txBody>
      </p:sp>
    </p:spTree>
    <p:extLst>
      <p:ext uri="{BB962C8B-B14F-4D97-AF65-F5344CB8AC3E}">
        <p14:creationId xmlns:p14="http://schemas.microsoft.com/office/powerpoint/2010/main" val="3841429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Widen db/Hz</a:t>
            </a:r>
            <a:r>
              <a:rPr lang="en-US" baseline="0" dirty="0" smtClean="0"/>
              <a:t> scale along y-axis  </a:t>
            </a:r>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24</a:t>
            </a:fld>
            <a:endParaRPr lang="en-US" dirty="0"/>
          </a:p>
        </p:txBody>
      </p:sp>
    </p:spTree>
    <p:extLst>
      <p:ext uri="{BB962C8B-B14F-4D97-AF65-F5344CB8AC3E}">
        <p14:creationId xmlns:p14="http://schemas.microsoft.com/office/powerpoint/2010/main" val="129420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EEG Sensor Space Asymmetry</a:t>
            </a:r>
          </a:p>
          <a:p>
            <a:r>
              <a:rPr lang="en-US" dirty="0" smtClean="0"/>
              <a:t>Consistent with past studies, hypo activation (left &lt; right) in the depressed subject in comparison to the healthy subject was seen in the EEG sensor space results.  40% less LH activity in the depressed in comparison to the healthy control. </a:t>
            </a:r>
          </a:p>
          <a:p>
            <a:r>
              <a:rPr lang="en-US" dirty="0" smtClean="0"/>
              <a:t>A decrease in lateralized activity was seen post treatment for MDD patients with over 100% increase in LH activity.</a:t>
            </a:r>
          </a:p>
          <a:p>
            <a:r>
              <a:rPr lang="en-US" dirty="0" smtClean="0"/>
              <a:t> Further investigation is necessary  for more in depth interpretations of this data</a:t>
            </a:r>
          </a:p>
          <a:p>
            <a:endParaRPr lang="en-US" dirty="0" smtClean="0"/>
          </a:p>
          <a:p>
            <a:r>
              <a:rPr lang="en-US" dirty="0" smtClean="0">
                <a:latin typeface="Cambria" panose="02040503050406030204" pitchFamily="18" charset="0"/>
              </a:rPr>
              <a:t>It would be appropriate to compute the average of the power spectra plots </a:t>
            </a:r>
          </a:p>
          <a:p>
            <a:r>
              <a:rPr lang="en-US" dirty="0" smtClean="0">
                <a:latin typeface="Cambria" panose="02040503050406030204" pitchFamily="18" charset="0"/>
              </a:rPr>
              <a:t>Divide the power by the mean of the power to normalize the curves (they were steep lines) into flat lines with spikes at the important frequency contents</a:t>
            </a: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25</a:t>
            </a:fld>
            <a:endParaRPr lang="en-US" dirty="0"/>
          </a:p>
        </p:txBody>
      </p:sp>
    </p:spTree>
    <p:extLst>
      <p:ext uri="{BB962C8B-B14F-4D97-AF65-F5344CB8AC3E}">
        <p14:creationId xmlns:p14="http://schemas.microsoft.com/office/powerpoint/2010/main" val="132448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931353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BDEA772-F768-4FB9-918D-E5E058E1F10D}" type="slidenum">
              <a:rPr lang="en-US" smtClean="0"/>
              <a:t>34</a:t>
            </a:fld>
            <a:endParaRPr lang="en-US" dirty="0"/>
          </a:p>
        </p:txBody>
      </p:sp>
    </p:spTree>
    <p:extLst>
      <p:ext uri="{BB962C8B-B14F-4D97-AF65-F5344CB8AC3E}">
        <p14:creationId xmlns:p14="http://schemas.microsoft.com/office/powerpoint/2010/main" val="139881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http://whqlibdoc.who.int/publications/2008/9789241596206_eng.pdf</a:t>
            </a:r>
          </a:p>
          <a:p>
            <a:endParaRPr lang="en-US" dirty="0" smtClean="0"/>
          </a:p>
          <a:p>
            <a:r>
              <a:rPr lang="en-US" sz="1200" kern="1200" dirty="0" smtClean="0">
                <a:solidFill>
                  <a:schemeClr val="tx1"/>
                </a:solidFill>
                <a:latin typeface="+mn-lt"/>
                <a:ea typeface="+mn-ea"/>
                <a:cs typeface="+mn-cs"/>
              </a:rPr>
              <a:t>The disability-adjusted life year (</a:t>
            </a:r>
            <a:r>
              <a:rPr lang="en-US" sz="1200" b="1" kern="1200" dirty="0" smtClean="0">
                <a:solidFill>
                  <a:schemeClr val="tx1"/>
                </a:solidFill>
                <a:latin typeface="+mn-lt"/>
                <a:ea typeface="+mn-ea"/>
                <a:cs typeface="+mn-cs"/>
              </a:rPr>
              <a:t>DALY</a:t>
            </a:r>
            <a:r>
              <a:rPr lang="en-US" sz="1200" b="0" kern="1200" dirty="0" smtClean="0">
                <a:solidFill>
                  <a:schemeClr val="tx1"/>
                </a:solidFill>
                <a:latin typeface="+mn-lt"/>
                <a:ea typeface="+mn-ea"/>
                <a:cs typeface="+mn-cs"/>
              </a:rPr>
              <a:t>) is a measure of overall disease burden, expressed as the number of years lost due to ill-health, disability or early death.</a:t>
            </a:r>
            <a:endParaRPr lang="en-US" dirty="0" smtClean="0"/>
          </a:p>
          <a:p>
            <a:endParaRPr lang="en-US" dirty="0" smtClean="0"/>
          </a:p>
          <a:p>
            <a:r>
              <a:rPr lang="en-US" sz="1200" kern="1200" dirty="0" smtClean="0">
                <a:solidFill>
                  <a:schemeClr val="tx1"/>
                </a:solidFill>
                <a:effectLst/>
                <a:latin typeface="+mn-lt"/>
                <a:ea typeface="+mn-ea"/>
                <a:cs typeface="+mn-cs"/>
              </a:rPr>
              <a:t>A risk factor for suicide and many noncommunicable diseases such as stroke, coronary heart disease, and type 2 diabetes. </a:t>
            </a:r>
            <a:endParaRPr lang="en-US" dirty="0" smtClean="0"/>
          </a:p>
          <a:p>
            <a:r>
              <a:rPr lang="en-US" sz="1200" kern="1200" dirty="0" smtClean="0">
                <a:solidFill>
                  <a:schemeClr val="tx1"/>
                </a:solidFill>
                <a:effectLst/>
                <a:latin typeface="+mn-lt"/>
                <a:ea typeface="+mn-ea"/>
                <a:cs typeface="+mn-cs"/>
              </a:rPr>
              <a:t>Comorbid depression is a predictor of adverse outcome – e.g. increased mortality after myocardial infarction. </a:t>
            </a:r>
            <a:endParaRPr lang="en-US" dirty="0" smtClean="0"/>
          </a:p>
          <a:p>
            <a:r>
              <a:rPr lang="en-US" sz="1200" kern="1200" dirty="0" smtClean="0">
                <a:solidFill>
                  <a:schemeClr val="tx1"/>
                </a:solidFill>
                <a:effectLst/>
                <a:latin typeface="+mn-lt"/>
                <a:ea typeface="+mn-ea"/>
                <a:cs typeface="+mn-cs"/>
              </a:rPr>
              <a:t>Infection with HIV-1 is associated with increased occurrence of depression; adherence to antiretroviral therapy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is adversely affected by comorbid depression. Adherence to antiretroviral therapy has been shown to improve when comorbid depression is treated. </a:t>
            </a:r>
            <a:endParaRPr lang="en-US" dirty="0" smtClean="0"/>
          </a:p>
          <a:p>
            <a:r>
              <a:rPr lang="en-US" sz="1200" kern="1200" dirty="0" smtClean="0">
                <a:solidFill>
                  <a:schemeClr val="tx1"/>
                </a:solidFill>
                <a:effectLst/>
                <a:latin typeface="+mn-lt"/>
                <a:ea typeface="+mn-ea"/>
                <a:cs typeface="+mn-cs"/>
              </a:rPr>
              <a:t>Comorbid depression also affects adherence to treatment for other health conditions such as diabetes and tuberculosis. </a:t>
            </a:r>
            <a:endParaRPr lang="en-US" dirty="0" smtClean="0"/>
          </a:p>
          <a:p>
            <a:r>
              <a:rPr lang="en-US" sz="1200" kern="1200" dirty="0" smtClean="0">
                <a:solidFill>
                  <a:schemeClr val="tx1"/>
                </a:solidFill>
                <a:effectLst/>
                <a:latin typeface="+mn-lt"/>
                <a:ea typeface="+mn-ea"/>
                <a:cs typeface="+mn-cs"/>
              </a:rPr>
              <a:t>Postpartum depression has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negative consequences for the early relationship between mother and infant and for the child’s psychological development. Maternal depression is a risk factor for infant stunting. Mothers suffering from depression may delay seeking help for their child with potentially serious illnesses. </a:t>
            </a:r>
          </a:p>
          <a:p>
            <a:r>
              <a:rPr lang="en-US" sz="4500" dirty="0" smtClean="0"/>
              <a:t>Major depression disorder according to the DSM-IV diagnosis:</a:t>
            </a:r>
          </a:p>
          <a:p>
            <a:pPr lvl="1"/>
            <a:r>
              <a:rPr lang="en-US" sz="4500" dirty="0" smtClean="0"/>
              <a:t>Depressed mood most of the day, nearly every day, as indicated by either subjective report or observation by others</a:t>
            </a:r>
          </a:p>
          <a:p>
            <a:pPr lvl="1"/>
            <a:r>
              <a:rPr lang="en-US" sz="4500" dirty="0" smtClean="0"/>
              <a:t>Markedly diminished interest or pleasure in all or almost all activities most of the day, nearly every day</a:t>
            </a:r>
          </a:p>
          <a:p>
            <a:pPr lvl="1"/>
            <a:r>
              <a:rPr lang="en-US" sz="4500" dirty="0" smtClean="0"/>
              <a:t>Significant weight loss when not dieting or weight gain or decrease or increase in appetite</a:t>
            </a:r>
          </a:p>
          <a:p>
            <a:pPr lvl="1"/>
            <a:r>
              <a:rPr lang="en-US" sz="4500" dirty="0" smtClean="0"/>
              <a:t>Insomnia or hypersomnia nearly every day</a:t>
            </a:r>
          </a:p>
          <a:p>
            <a:r>
              <a:rPr lang="en-US" sz="1200" dirty="0" smtClean="0"/>
              <a:t>1/3 respond well to first medication trial </a:t>
            </a:r>
          </a:p>
          <a:p>
            <a:r>
              <a:rPr lang="en-US" sz="1200" dirty="0" smtClean="0"/>
              <a:t>1/3 respond after multiple treatment pharmacotherapy trials</a:t>
            </a:r>
          </a:p>
          <a:p>
            <a:r>
              <a:rPr lang="en-US" sz="1200" dirty="0" smtClean="0"/>
              <a:t>1/3 do not respond to medication </a:t>
            </a:r>
          </a:p>
          <a:p>
            <a:r>
              <a:rPr lang="en-US" sz="1200" dirty="0" smtClean="0">
                <a:effectLst/>
              </a:rPr>
              <a:t>Fourth leading cause of disease burden disability adjusted life years (DALYs) globally and is projected to increase to second leading cause in 2030 </a:t>
            </a:r>
            <a:endParaRPr lang="en-US" sz="1200" dirty="0" smtClean="0"/>
          </a:p>
          <a:p>
            <a:r>
              <a:rPr lang="en-US" sz="1200" dirty="0" smtClean="0">
                <a:effectLst/>
              </a:rPr>
              <a:t>Lifetime estimate of prevalence for major depressive disorder is 12%  </a:t>
            </a:r>
            <a:endParaRPr lang="en-US" sz="16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6607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panose="02040503050406030204" pitchFamily="18" charset="0"/>
              </a:rPr>
              <a:t>Diagnosis is based on subjective observations of the patient</a:t>
            </a:r>
          </a:p>
          <a:p>
            <a:r>
              <a:rPr lang="en-US" dirty="0" smtClean="0">
                <a:latin typeface="Cambria" panose="02040503050406030204" pitchFamily="18" charset="0"/>
              </a:rPr>
              <a:t>Standards for screening inevitably vary between clinicians</a:t>
            </a:r>
          </a:p>
          <a:p>
            <a:r>
              <a:rPr lang="en-US" dirty="0" smtClean="0">
                <a:latin typeface="Cambria" panose="02040503050406030204" pitchFamily="18" charset="0"/>
              </a:rPr>
              <a:t>There are no widely accepted objective tests </a:t>
            </a:r>
          </a:p>
          <a:p>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4</a:t>
            </a:fld>
            <a:endParaRPr lang="en-US" dirty="0"/>
          </a:p>
        </p:txBody>
      </p:sp>
    </p:spTree>
    <p:extLst>
      <p:ext uri="{BB962C8B-B14F-4D97-AF65-F5344CB8AC3E}">
        <p14:creationId xmlns:p14="http://schemas.microsoft.com/office/powerpoint/2010/main" val="401061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 of GABA</a:t>
            </a:r>
            <a:r>
              <a:rPr lang="en-US" baseline="0" dirty="0" smtClean="0"/>
              <a:t>ergic processes leads schizophrenic symptoms. </a:t>
            </a:r>
          </a:p>
          <a:p>
            <a:r>
              <a:rPr lang="en-US" baseline="0" dirty="0" smtClean="0"/>
              <a:t>Specific rat strain that is the best model for depression WKY WMI= depression WLI= healthy </a:t>
            </a:r>
          </a:p>
          <a:p>
            <a:r>
              <a:rPr lang="en-US" baseline="0" dirty="0" smtClean="0"/>
              <a:t>Microarray analysis to find certain transcripts are more abundant. Molecular biology standpoint. </a:t>
            </a:r>
          </a:p>
          <a:p>
            <a:pPr lvl="2"/>
            <a:r>
              <a:rPr lang="en-US" sz="1600" dirty="0" smtClean="0"/>
              <a:t>Blood Transcripts</a:t>
            </a:r>
          </a:p>
          <a:p>
            <a:pPr lvl="2"/>
            <a:r>
              <a:rPr lang="en-US" sz="1600" dirty="0" smtClean="0"/>
              <a:t>Peripheral Growth Factors (IGF)</a:t>
            </a:r>
          </a:p>
          <a:p>
            <a:endParaRPr lang="en-US"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sz="1600" dirty="0" smtClean="0"/>
              <a:t>ERPs: P50 and P300</a:t>
            </a:r>
          </a:p>
          <a:p>
            <a:endParaRPr lang="en-US" dirty="0"/>
          </a:p>
        </p:txBody>
      </p:sp>
      <p:sp>
        <p:nvSpPr>
          <p:cNvPr id="4" name="Slide Number Placeholder 3"/>
          <p:cNvSpPr>
            <a:spLocks noGrp="1"/>
          </p:cNvSpPr>
          <p:nvPr>
            <p:ph type="sldNum" sz="quarter" idx="10"/>
          </p:nvPr>
        </p:nvSpPr>
        <p:spPr/>
        <p:txBody>
          <a:bodyPr/>
          <a:lstStyle/>
          <a:p>
            <a:fld id="{395EE001-2065-854F-95E8-AE300883343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34866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Mismatch</a:t>
            </a:r>
            <a:r>
              <a:rPr lang="en-US" baseline="0" dirty="0" smtClean="0"/>
              <a:t> negativity (ERP) for patients who are dyslexic or have aphasia less pronounced in MMN. </a:t>
            </a:r>
          </a:p>
          <a:p>
            <a:r>
              <a:rPr lang="en-US" baseline="0" dirty="0" smtClean="0"/>
              <a:t>Poor auditory memory. </a:t>
            </a:r>
          </a:p>
          <a:p>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ERPs: P50 and P300</a:t>
            </a:r>
          </a:p>
          <a:p>
            <a:endParaRPr lang="en-US" baseline="0" dirty="0" smtClean="0"/>
          </a:p>
        </p:txBody>
      </p:sp>
      <p:sp>
        <p:nvSpPr>
          <p:cNvPr id="4" name="Slide Number Placeholder 3"/>
          <p:cNvSpPr>
            <a:spLocks noGrp="1"/>
          </p:cNvSpPr>
          <p:nvPr>
            <p:ph type="sldNum" sz="quarter" idx="10"/>
          </p:nvPr>
        </p:nvSpPr>
        <p:spPr/>
        <p:txBody>
          <a:bodyPr/>
          <a:lstStyle/>
          <a:p>
            <a:fld id="{395EE001-2065-854F-95E8-AE300883343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6862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frequency domain in frontal scalp</a:t>
            </a:r>
            <a:r>
              <a:rPr lang="en-US" baseline="0" dirty="0" smtClean="0"/>
              <a:t> electrodes (conflicting studies evidences some studies such as effect)</a:t>
            </a:r>
          </a:p>
          <a:p>
            <a:endParaRPr lang="en-US" baseline="0" dirty="0" smtClean="0"/>
          </a:p>
          <a:p>
            <a:r>
              <a:rPr lang="en-US" baseline="0" dirty="0" smtClean="0"/>
              <a:t>OBJECTIVE: Can we improve frontal asymmetry test? </a:t>
            </a:r>
          </a:p>
          <a:p>
            <a:r>
              <a:rPr lang="en-US" baseline="0" dirty="0" smtClean="0"/>
              <a:t>Limitations of just approaching EEG</a:t>
            </a:r>
          </a:p>
          <a:p>
            <a:endParaRPr lang="en-US" baseline="0" dirty="0" smtClean="0"/>
          </a:p>
          <a:p>
            <a:r>
              <a:rPr lang="en-US" baseline="0" dirty="0" smtClean="0"/>
              <a:t>Perhaps we can improve frontal asymmetry test based scalp electrode locations</a:t>
            </a:r>
          </a:p>
          <a:p>
            <a:r>
              <a:rPr lang="en-US" baseline="0" dirty="0" smtClean="0"/>
              <a:t> EEG signals don</a:t>
            </a:r>
            <a:r>
              <a:rPr lang="fr-FR" baseline="0" dirty="0" smtClean="0"/>
              <a:t>’</a:t>
            </a:r>
            <a:r>
              <a:rPr lang="en-US" baseline="0" dirty="0" smtClean="0"/>
              <a:t>t tell origin don</a:t>
            </a:r>
            <a:r>
              <a:rPr lang="fr-FR" baseline="0" dirty="0" smtClean="0"/>
              <a:t>’</a:t>
            </a:r>
            <a:r>
              <a:rPr lang="en-US" baseline="0" dirty="0" smtClean="0"/>
              <a:t>t neglect where the signal was generator (source of activation is coming from)</a:t>
            </a:r>
          </a:p>
          <a:p>
            <a:endParaRPr lang="en-US" baseline="0" dirty="0" smtClean="0"/>
          </a:p>
          <a:p>
            <a:r>
              <a:rPr lang="en-US" baseline="0" dirty="0" smtClean="0"/>
              <a:t>Frontal alpha asymmetry (FAA):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Allen, John J. B., and Michael X Cohen. “Deconstructing the ‘Resting’ State: Exploring the Temporal Dynamics of Frontal Alpha Asymmetry as an Endophenotype for Depression.” Frontiers in Human Neuroscience 4 (2010): 232. PMC. Web. 26 Jan. 2015.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Wingdings" charset="0"/>
              <a:buChar char="é"/>
              <a:tabLst/>
              <a:defRPr/>
            </a:pPr>
            <a:r>
              <a:rPr lang="en-US" sz="1200" kern="1200" dirty="0" smtClean="0">
                <a:solidFill>
                  <a:schemeClr val="tx1"/>
                </a:solidFill>
                <a:latin typeface="+mn-lt"/>
                <a:ea typeface="Wingdings"/>
                <a:cs typeface="Wingdings"/>
                <a:sym typeface="Wingdings"/>
              </a:rPr>
              <a:t>Alpha power   =   </a:t>
            </a:r>
            <a:r>
              <a:rPr lang="en-US" sz="1200" dirty="0" smtClean="0">
                <a:latin typeface="Wingdings"/>
                <a:ea typeface="Wingdings"/>
                <a:cs typeface="Wingdings"/>
                <a:sym typeface="Wingdings"/>
              </a:rPr>
              <a:t></a:t>
            </a:r>
            <a:r>
              <a:rPr lang="en-US" sz="1200" kern="1200" dirty="0" smtClean="0">
                <a:solidFill>
                  <a:schemeClr val="tx1"/>
                </a:solidFill>
                <a:latin typeface="+mn-lt"/>
                <a:ea typeface="Wingdings"/>
                <a:cs typeface="Wingdings"/>
                <a:sym typeface="Wingdings"/>
              </a:rPr>
              <a:t> Neural activity in LEFT frontal  regions of the brains of depressed patients (idling</a:t>
            </a:r>
            <a:r>
              <a:rPr lang="en-US" sz="1600" kern="1200" dirty="0" smtClean="0">
                <a:solidFill>
                  <a:schemeClr val="tx1"/>
                </a:solidFill>
                <a:latin typeface="+mn-lt"/>
                <a:ea typeface="Wingdings"/>
                <a:cs typeface="Wingdings"/>
                <a:sym typeface="Wingdings"/>
              </a:rPr>
              <a:t>) </a:t>
            </a:r>
          </a:p>
          <a:p>
            <a:pPr marL="285750" marR="0" indent="-285750" algn="l" defTabSz="457200" rtl="0" eaLnBrk="1" fontAlgn="auto" latinLnBrk="0" hangingPunct="1">
              <a:lnSpc>
                <a:spcPct val="100000"/>
              </a:lnSpc>
              <a:spcBef>
                <a:spcPts val="0"/>
              </a:spcBef>
              <a:spcAft>
                <a:spcPts val="0"/>
              </a:spcAft>
              <a:buClrTx/>
              <a:buSzTx/>
              <a:buFont typeface="Wingdings" charset="0"/>
              <a:buChar char="é"/>
              <a:tabLst/>
              <a:defRPr/>
            </a:pPr>
            <a:endParaRPr lang="en-US" sz="1600" kern="1200" dirty="0" smtClean="0">
              <a:solidFill>
                <a:schemeClr val="tx1"/>
              </a:solidFill>
              <a:latin typeface="+mn-lt"/>
              <a:ea typeface="Wingdings"/>
              <a:cs typeface="Wingdings"/>
              <a:sym typeface="Wingdings"/>
            </a:endParaRPr>
          </a:p>
          <a:p>
            <a:pPr marL="285750" marR="0" indent="-285750" algn="l" defTabSz="457200" rtl="0" eaLnBrk="1" fontAlgn="auto" latinLnBrk="0" hangingPunct="1">
              <a:lnSpc>
                <a:spcPct val="100000"/>
              </a:lnSpc>
              <a:spcBef>
                <a:spcPts val="0"/>
              </a:spcBef>
              <a:spcAft>
                <a:spcPts val="0"/>
              </a:spcAft>
              <a:buClrTx/>
              <a:buSzTx/>
              <a:buFont typeface="Wingdings" charset="0"/>
              <a:buChar char="é"/>
              <a:tabLst/>
              <a:defRPr/>
            </a:pPr>
            <a:endParaRPr lang="en-US" sz="1600" kern="1200" dirty="0" smtClean="0">
              <a:solidFill>
                <a:schemeClr val="tx1"/>
              </a:solidFill>
              <a:latin typeface="+mn-lt"/>
              <a:ea typeface="Wingdings"/>
              <a:cs typeface="Wingdings"/>
              <a:sym typeface="Wingdings"/>
            </a:endParaRPr>
          </a:p>
          <a:p>
            <a:pPr marL="285750" marR="0" indent="-285750" algn="l" defTabSz="457200" rtl="0" eaLnBrk="1" fontAlgn="auto" latinLnBrk="0" hangingPunct="1">
              <a:lnSpc>
                <a:spcPct val="100000"/>
              </a:lnSpc>
              <a:spcBef>
                <a:spcPts val="0"/>
              </a:spcBef>
              <a:spcAft>
                <a:spcPts val="0"/>
              </a:spcAft>
              <a:buClrTx/>
              <a:buSzTx/>
              <a:buFont typeface="Wingdings" charset="0"/>
              <a:buChar char="é"/>
              <a:tabLst/>
              <a:defRPr/>
            </a:pPr>
            <a:r>
              <a:rPr lang="en-US" sz="1600" kern="1200" dirty="0" smtClean="0">
                <a:solidFill>
                  <a:schemeClr val="tx1"/>
                </a:solidFill>
                <a:latin typeface="+mn-lt"/>
                <a:ea typeface="Wingdings"/>
                <a:cs typeface="Wingdings"/>
                <a:sym typeface="Wingdings"/>
              </a:rPr>
              <a:t>Alpha power = EYES CLOSED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b="0" i="0" u="none" strike="noStrike" kern="1200" baseline="0" dirty="0" smtClean="0">
                <a:solidFill>
                  <a:schemeClr val="tx1"/>
                </a:solidFill>
                <a:latin typeface="+mn-lt"/>
                <a:ea typeface="+mn-ea"/>
                <a:cs typeface="+mn-cs"/>
              </a:rPr>
              <a:t>That isto say, knowing where EEG activity takes place on the scalp does not in</a:t>
            </a:r>
          </a:p>
          <a:p>
            <a:r>
              <a:rPr lang="en-US" sz="1200" b="0" i="0" u="none" strike="noStrike" kern="1200" baseline="0" dirty="0" smtClean="0">
                <a:solidFill>
                  <a:schemeClr val="tx1"/>
                </a:solidFill>
                <a:latin typeface="+mn-lt"/>
                <a:ea typeface="+mn-ea"/>
                <a:cs typeface="+mn-cs"/>
              </a:rPr>
              <a:t>turn give you certainty concerning where the activity originated in the</a:t>
            </a:r>
          </a:p>
          <a:p>
            <a:r>
              <a:rPr lang="en-US" sz="1200" b="0" i="0" u="none" strike="noStrike" kern="1200" baseline="0" dirty="0" smtClean="0">
                <a:solidFill>
                  <a:schemeClr val="tx1"/>
                </a:solidFill>
                <a:latin typeface="+mn-lt"/>
                <a:ea typeface="+mn-ea"/>
                <a:cs typeface="+mn-cs"/>
              </a:rPr>
              <a:t>brain. Inverse problem </a:t>
            </a:r>
          </a:p>
          <a:p>
            <a:endParaRPr lang="en-US" sz="1200" b="0" i="0" u="none" strike="noStrike" kern="1200" baseline="0" dirty="0" smtClean="0">
              <a:solidFill>
                <a:schemeClr val="tx1"/>
              </a:solidFill>
              <a:latin typeface="+mn-lt"/>
              <a:ea typeface="+mn-ea"/>
              <a:cs typeface="+mn-cs"/>
            </a:endParaRPr>
          </a:p>
          <a:p>
            <a:r>
              <a:rPr lang="en-US" dirty="0" smtClean="0">
                <a:latin typeface="Cambria" panose="02040503050406030204" pitchFamily="18" charset="0"/>
              </a:rPr>
              <a:t>Frontal Asymmetry is a Potential Depression Biomarker</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dirty="0" smtClean="0">
                <a:latin typeface="Cambria" panose="02040503050406030204" pitchFamily="18" charset="0"/>
              </a:rPr>
              <a:t>Some historical data suggest frontal asymmetry</a:t>
            </a:r>
          </a:p>
          <a:p>
            <a:pPr lvl="1"/>
            <a:r>
              <a:rPr lang="en-US" dirty="0" smtClean="0">
                <a:latin typeface="Cambria" panose="02040503050406030204" pitchFamily="18" charset="0"/>
              </a:rPr>
              <a:t>PET and EEG</a:t>
            </a:r>
          </a:p>
          <a:p>
            <a:r>
              <a:rPr lang="en-US" dirty="0" smtClean="0">
                <a:latin typeface="Cambria" panose="02040503050406030204" pitchFamily="18" charset="0"/>
              </a:rPr>
              <a:t>Conflicting data exists</a:t>
            </a:r>
          </a:p>
          <a:p>
            <a:r>
              <a:rPr lang="en-US" dirty="0" smtClean="0">
                <a:latin typeface="Cambria" panose="02040503050406030204" pitchFamily="18" charset="0"/>
              </a:rPr>
              <a:t>Ambiguity of EEG source localization may account for the conflicts</a:t>
            </a:r>
          </a:p>
          <a:p>
            <a:endParaRPr lang="en-US" dirty="0"/>
          </a:p>
        </p:txBody>
      </p:sp>
      <p:sp>
        <p:nvSpPr>
          <p:cNvPr id="4" name="Slide Number Placeholder 3"/>
          <p:cNvSpPr>
            <a:spLocks noGrp="1"/>
          </p:cNvSpPr>
          <p:nvPr>
            <p:ph type="sldNum" sz="quarter" idx="10"/>
          </p:nvPr>
        </p:nvSpPr>
        <p:spPr/>
        <p:txBody>
          <a:bodyPr/>
          <a:lstStyle/>
          <a:p>
            <a:fld id="{54E76F11-F8AE-F24E-82AB-0AFE3603B087}"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8332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Panel</a:t>
            </a:r>
            <a:r>
              <a:rPr lang="en-US" baseline="0" dirty="0" smtClean="0"/>
              <a:t> A shows the patient before treatment and panel B shows the patient after treatment with antidepressants.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5EE001-2065-854F-95E8-AE300883343D}"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07752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Magnetoencephalography (MEG) and electroencephalography (EEG) image the electromagnetic effects of neuronal (assembly) action; their temporal resolution can be on the order of milliseconds whereas their spatial resolution tends to be less than that of fMRI, which images blood flow or oxygenation effects of neuronal activation, and PET, which uses radioisotopes to label molecules in the brain. fMRI and PET, in turn, are limited in their temporal resolution to several 100 ms (for fMRI) and minutes (for PET).</a:t>
            </a:r>
            <a:endParaRPr lang="en-US" dirty="0"/>
          </a:p>
        </p:txBody>
      </p:sp>
      <p:sp>
        <p:nvSpPr>
          <p:cNvPr id="4" name="Slide Number Placeholder 3"/>
          <p:cNvSpPr>
            <a:spLocks noGrp="1"/>
          </p:cNvSpPr>
          <p:nvPr>
            <p:ph type="sldNum" sz="quarter" idx="10"/>
          </p:nvPr>
        </p:nvSpPr>
        <p:spPr/>
        <p:txBody>
          <a:bodyPr/>
          <a:lstStyle/>
          <a:p>
            <a:fld id="{80AB7695-7E7A-4FA9-81E0-D8EAC762B7E4}" type="slidenum">
              <a:rPr lang="en-US" smtClean="0"/>
              <a:t>9</a:t>
            </a:fld>
            <a:endParaRPr lang="en-US" dirty="0"/>
          </a:p>
        </p:txBody>
      </p:sp>
    </p:spTree>
    <p:extLst>
      <p:ext uri="{BB962C8B-B14F-4D97-AF65-F5344CB8AC3E}">
        <p14:creationId xmlns:p14="http://schemas.microsoft.com/office/powerpoint/2010/main" val="2904354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BFE9D-8046-4FB3-85F3-A86AAC197C8D}" type="datetimeFigureOut">
              <a:rPr lang="en-US" smtClean="0"/>
              <a:t>6/14/17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3572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BFE9D-8046-4FB3-85F3-A86AAC197C8D}" type="datetimeFigureOut">
              <a:rPr lang="en-US" smtClean="0"/>
              <a:t>6/14/17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375349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BFE9D-8046-4FB3-85F3-A86AAC197C8D}" type="datetimeFigureOut">
              <a:rPr lang="en-US" smtClean="0"/>
              <a:t>6/14/17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4185152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BFE9D-8046-4FB3-85F3-A86AAC197C8D}" type="datetimeFigureOut">
              <a:rPr lang="en-US" smtClean="0"/>
              <a:t>6/14/17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193729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BFE9D-8046-4FB3-85F3-A86AAC197C8D}" type="datetimeFigureOut">
              <a:rPr lang="en-US" smtClean="0"/>
              <a:t>6/14/17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151293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BFE9D-8046-4FB3-85F3-A86AAC197C8D}" type="datetimeFigureOut">
              <a:rPr lang="en-US" smtClean="0"/>
              <a:t>6/14/17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392317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BFE9D-8046-4FB3-85F3-A86AAC197C8D}" type="datetimeFigureOut">
              <a:rPr lang="en-US" smtClean="0"/>
              <a:t>6/14/17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413872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BFE9D-8046-4FB3-85F3-A86AAC197C8D}" type="datetimeFigureOut">
              <a:rPr lang="en-US" smtClean="0"/>
              <a:t>6/14/17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331796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BFE9D-8046-4FB3-85F3-A86AAC197C8D}" type="datetimeFigureOut">
              <a:rPr lang="en-US" smtClean="0"/>
              <a:t>6/14/17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56642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BFE9D-8046-4FB3-85F3-A86AAC197C8D}" type="datetimeFigureOut">
              <a:rPr lang="en-US" smtClean="0"/>
              <a:t>6/14/17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255387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BFE9D-8046-4FB3-85F3-A86AAC197C8D}" type="datetimeFigureOut">
              <a:rPr lang="en-US" smtClean="0"/>
              <a:t>6/14/17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2CD92C-6889-48E4-8A93-30B40069E87F}" type="slidenum">
              <a:rPr lang="en-US" smtClean="0"/>
              <a:t>‹#›</a:t>
            </a:fld>
            <a:endParaRPr lang="en-US" dirty="0"/>
          </a:p>
        </p:txBody>
      </p:sp>
    </p:spTree>
    <p:extLst>
      <p:ext uri="{BB962C8B-B14F-4D97-AF65-F5344CB8AC3E}">
        <p14:creationId xmlns:p14="http://schemas.microsoft.com/office/powerpoint/2010/main" val="3283419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BFE9D-8046-4FB3-85F3-A86AAC197C8D}" type="datetimeFigureOut">
              <a:rPr lang="en-US" smtClean="0"/>
              <a:t>6/14/17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CD92C-6889-48E4-8A93-30B40069E87F}" type="slidenum">
              <a:rPr lang="en-US" smtClean="0"/>
              <a:t>‹#›</a:t>
            </a:fld>
            <a:endParaRPr lang="en-US" dirty="0"/>
          </a:p>
        </p:txBody>
      </p:sp>
    </p:spTree>
    <p:extLst>
      <p:ext uri="{BB962C8B-B14F-4D97-AF65-F5344CB8AC3E}">
        <p14:creationId xmlns:p14="http://schemas.microsoft.com/office/powerpoint/2010/main" val="2278523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youtube.com/watch?v=eUVL_twWNd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wmf"/><Relationship Id="rId5" Type="http://schemas.openxmlformats.org/officeDocument/2006/relationships/image" Target="../media/image19.pn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github.com/titipata" TargetMode="External"/><Relationship Id="rId5" Type="http://schemas.openxmlformats.org/officeDocument/2006/relationships/hyperlink" Target="https://www.technologyreview.com/s/603984/googles-ai-explosion-in-one-chart/" TargetMode="External"/><Relationship Id="rId6"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772400" cy="1470025"/>
          </a:xfrm>
        </p:spPr>
        <p:txBody>
          <a:bodyPr>
            <a:normAutofit fontScale="90000"/>
          </a:bodyPr>
          <a:lstStyle/>
          <a:p>
            <a:r>
              <a:rPr lang="en-US" b="1" dirty="0" smtClean="0">
                <a:latin typeface="Cambria" panose="02040503050406030204" pitchFamily="18" charset="0"/>
              </a:rPr>
              <a:t>Cortical Origin of Frontal Asymmetry for Major Depressive Disorder</a:t>
            </a:r>
            <a:endParaRPr lang="en-US" b="1" dirty="0">
              <a:latin typeface="Cambria" panose="02040503050406030204" pitchFamily="18" charset="0"/>
            </a:endParaRPr>
          </a:p>
        </p:txBody>
      </p:sp>
      <p:sp>
        <p:nvSpPr>
          <p:cNvPr id="3" name="Subtitle 2"/>
          <p:cNvSpPr>
            <a:spLocks noGrp="1"/>
          </p:cNvSpPr>
          <p:nvPr>
            <p:ph type="subTitle" idx="1"/>
          </p:nvPr>
        </p:nvSpPr>
        <p:spPr>
          <a:xfrm>
            <a:off x="1437904" y="3048000"/>
            <a:ext cx="6400800" cy="838200"/>
          </a:xfrm>
        </p:spPr>
        <p:txBody>
          <a:bodyPr/>
          <a:lstStyle/>
          <a:p>
            <a:r>
              <a:rPr lang="en-US" dirty="0" smtClean="0">
                <a:solidFill>
                  <a:schemeClr val="tx1"/>
                </a:solidFill>
                <a:latin typeface="Cambria" panose="02040503050406030204" pitchFamily="18" charset="0"/>
              </a:rPr>
              <a:t>Dietta Laura Chihade</a:t>
            </a:r>
          </a:p>
        </p:txBody>
      </p:sp>
      <p:sp>
        <p:nvSpPr>
          <p:cNvPr id="4" name="Slide Number Placeholder 3"/>
          <p:cNvSpPr>
            <a:spLocks noGrp="1"/>
          </p:cNvSpPr>
          <p:nvPr>
            <p:ph type="sldNum" sz="quarter" idx="12"/>
          </p:nvPr>
        </p:nvSpPr>
        <p:spPr/>
        <p:txBody>
          <a:bodyPr/>
          <a:lstStyle/>
          <a:p>
            <a:fld id="{85BAB8F8-7F43-4DFE-8E5C-34D98EEF7C46}" type="slidenum">
              <a:rPr lang="en-US" smtClean="0"/>
              <a:t>1</a:t>
            </a:fld>
            <a:endParaRPr lang="en-US" dirty="0"/>
          </a:p>
        </p:txBody>
      </p:sp>
      <p:pic>
        <p:nvPicPr>
          <p:cNvPr id="5" name="Picture 4" descr="Screen Shot 2015-11-13 at 2.16.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5181600"/>
            <a:ext cx="2819400" cy="1470638"/>
          </a:xfrm>
          <a:prstGeom prst="rect">
            <a:avLst/>
          </a:prstGeom>
          <a:ln>
            <a:solidFill>
              <a:schemeClr val="tx1"/>
            </a:solidFill>
          </a:ln>
        </p:spPr>
      </p:pic>
      <p:pic>
        <p:nvPicPr>
          <p:cNvPr id="7" name="Picture 6" descr="Screen Shot 2015-11-13 at 2.17.52 AM.png"/>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26375"/>
          <a:stretch/>
        </p:blipFill>
        <p:spPr>
          <a:xfrm>
            <a:off x="1447800" y="5393377"/>
            <a:ext cx="2029019" cy="1003300"/>
          </a:xfrm>
          <a:prstGeom prst="rect">
            <a:avLst/>
          </a:prstGeom>
          <a:ln>
            <a:solidFill>
              <a:schemeClr val="tx1"/>
            </a:solidFill>
          </a:ln>
        </p:spPr>
      </p:pic>
    </p:spTree>
    <p:extLst>
      <p:ext uri="{BB962C8B-B14F-4D97-AF65-F5344CB8AC3E}">
        <p14:creationId xmlns:p14="http://schemas.microsoft.com/office/powerpoint/2010/main" val="1321135332"/>
      </p:ext>
    </p:extLst>
  </p:cSld>
  <p:clrMapOvr>
    <a:masterClrMapping/>
  </p:clrMapOvr>
  <mc:AlternateContent xmlns:mc="http://schemas.openxmlformats.org/markup-compatibility/2006">
    <mc:Choice xmlns:p14="http://schemas.microsoft.com/office/powerpoint/2010/main" Requires="p14">
      <p:transition spd="slow" p14:dur="2000" advTm="66197"/>
    </mc:Choice>
    <mc:Fallback>
      <p:transition xmlns:p14="http://schemas.microsoft.com/office/powerpoint/2010/main" spd="slow" advTm="6619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anose="02040503050406030204" pitchFamily="18" charset="0"/>
              </a:rPr>
              <a:t>MEG and EEG Differ in Their Orientation Sensitivity</a:t>
            </a:r>
            <a:endParaRPr lang="en-US" dirty="0">
              <a:latin typeface="Cambria" panose="02040503050406030204" pitchFamily="18" charset="0"/>
            </a:endParaRPr>
          </a:p>
        </p:txBody>
      </p:sp>
      <p:sp>
        <p:nvSpPr>
          <p:cNvPr id="5" name="Content Placeholder 4"/>
          <p:cNvSpPr>
            <a:spLocks noGrp="1"/>
          </p:cNvSpPr>
          <p:nvPr>
            <p:ph sz="half" idx="2"/>
          </p:nvPr>
        </p:nvSpPr>
        <p:spPr/>
        <p:txBody>
          <a:bodyPr>
            <a:normAutofit fontScale="92500" lnSpcReduction="20000"/>
          </a:bodyPr>
          <a:lstStyle/>
          <a:p>
            <a:r>
              <a:rPr lang="en-US" altLang="en-US" dirty="0">
                <a:latin typeface="Cambria" panose="02040503050406030204" pitchFamily="18" charset="0"/>
              </a:rPr>
              <a:t>MEG only </a:t>
            </a:r>
            <a:r>
              <a:rPr lang="en-US" altLang="en-US" dirty="0" smtClean="0">
                <a:latin typeface="Cambria" panose="02040503050406030204" pitchFamily="18" charset="0"/>
              </a:rPr>
              <a:t>detects </a:t>
            </a:r>
            <a:r>
              <a:rPr lang="en-US" altLang="en-US" dirty="0">
                <a:latin typeface="Cambria" panose="02040503050406030204" pitchFamily="18" charset="0"/>
              </a:rPr>
              <a:t>currents </a:t>
            </a:r>
            <a:r>
              <a:rPr lang="en-US" altLang="en-US" dirty="0" smtClean="0">
                <a:latin typeface="Cambria" panose="02040503050406030204" pitchFamily="18" charset="0"/>
              </a:rPr>
              <a:t>tangential </a:t>
            </a:r>
            <a:r>
              <a:rPr lang="en-US" altLang="en-US" dirty="0">
                <a:latin typeface="Cambria" panose="02040503050406030204" pitchFamily="18" charset="0"/>
              </a:rPr>
              <a:t>relative to the volume conductor </a:t>
            </a:r>
            <a:r>
              <a:rPr lang="en-US" altLang="en-US" dirty="0" smtClean="0">
                <a:latin typeface="Cambria" panose="02040503050406030204" pitchFamily="18" charset="0"/>
              </a:rPr>
              <a:t>model</a:t>
            </a:r>
          </a:p>
          <a:p>
            <a:r>
              <a:rPr lang="en-US" dirty="0" smtClean="0">
                <a:latin typeface="Cambria" panose="02040503050406030204" pitchFamily="18" charset="0"/>
              </a:rPr>
              <a:t>EEG detects both tangential and radial currents</a:t>
            </a:r>
          </a:p>
          <a:p>
            <a:r>
              <a:rPr lang="en-US" dirty="0" smtClean="0">
                <a:latin typeface="Cambria" panose="02040503050406030204" pitchFamily="18" charset="0"/>
              </a:rPr>
              <a:t>Therefore:</a:t>
            </a:r>
          </a:p>
          <a:p>
            <a:pPr marL="857250" lvl="1" indent="-457200">
              <a:buFont typeface="+mj-lt"/>
              <a:buAutoNum type="arabicParenR"/>
            </a:pPr>
            <a:r>
              <a:rPr lang="en-US" dirty="0" smtClean="0">
                <a:latin typeface="Cambria" panose="02040503050406030204" pitchFamily="18" charset="0"/>
              </a:rPr>
              <a:t>MEG signal maxima are detected over their neuronal generators </a:t>
            </a:r>
          </a:p>
          <a:p>
            <a:pPr marL="857250" lvl="1" indent="-457200">
              <a:buFont typeface="+mj-lt"/>
              <a:buAutoNum type="arabicParenR"/>
            </a:pPr>
            <a:r>
              <a:rPr lang="en-US" dirty="0" smtClean="0">
                <a:latin typeface="Cambria" panose="02040503050406030204" pitchFamily="18" charset="0"/>
              </a:rPr>
              <a:t>The relation between EEG scalp electrodes and the underlying neuronal generators is complex </a:t>
            </a:r>
          </a:p>
        </p:txBody>
      </p:sp>
      <p:sp>
        <p:nvSpPr>
          <p:cNvPr id="7" name="TextBox 6"/>
          <p:cNvSpPr txBox="1"/>
          <p:nvPr/>
        </p:nvSpPr>
        <p:spPr>
          <a:xfrm>
            <a:off x="4343400" y="5664498"/>
            <a:ext cx="4645025" cy="253916"/>
          </a:xfrm>
          <a:prstGeom prst="rect">
            <a:avLst/>
          </a:prstGeom>
          <a:noFill/>
        </p:spPr>
        <p:txBody>
          <a:bodyPr wrap="square" rtlCol="0">
            <a:spAutoFit/>
          </a:bodyPr>
          <a:lstStyle/>
          <a:p>
            <a:r>
              <a:rPr lang="en-US" sz="1050" dirty="0" smtClean="0">
                <a:latin typeface="Cambria" panose="02040503050406030204" pitchFamily="18" charset="0"/>
              </a:rPr>
              <a:t>Source:   http</a:t>
            </a:r>
            <a:r>
              <a:rPr lang="en-US" sz="1050" dirty="0">
                <a:latin typeface="Cambria" panose="02040503050406030204" pitchFamily="18" charset="0"/>
              </a:rPr>
              <a:t>://www.allgpsy.unizh.ch/graduate/mat/180102/Lecture1.pdf</a:t>
            </a:r>
            <a:r>
              <a:rPr lang="en-US" sz="1050" dirty="0" smtClean="0">
                <a:latin typeface="Cambria" panose="02040503050406030204" pitchFamily="18" charset="0"/>
              </a:rPr>
              <a:t> </a:t>
            </a:r>
            <a:endParaRPr lang="en-US" sz="1050" dirty="0">
              <a:latin typeface="Cambria" panose="02040503050406030204" pitchFamily="18" charset="0"/>
            </a:endParaRPr>
          </a:p>
        </p:txBody>
      </p:sp>
      <p:pic>
        <p:nvPicPr>
          <p:cNvPr id="8" name="Content Placeholder 5"/>
          <p:cNvPicPr>
            <a:picLocks noChangeAspect="1"/>
          </p:cNvPicPr>
          <p:nvPr/>
        </p:nvPicPr>
        <p:blipFill>
          <a:blip r:embed="rId3">
            <a:lum contrast="20000"/>
          </a:blip>
          <a:stretch>
            <a:fillRect/>
          </a:stretch>
        </p:blipFill>
        <p:spPr>
          <a:xfrm>
            <a:off x="4572000" y="2209800"/>
            <a:ext cx="4194175" cy="3159556"/>
          </a:xfrm>
          <a:prstGeom prst="rect">
            <a:avLst/>
          </a:prstGeom>
        </p:spPr>
      </p:pic>
    </p:spTree>
    <p:extLst>
      <p:ext uri="{BB962C8B-B14F-4D97-AF65-F5344CB8AC3E}">
        <p14:creationId xmlns:p14="http://schemas.microsoft.com/office/powerpoint/2010/main" val="3614172754"/>
      </p:ext>
    </p:extLst>
  </p:cSld>
  <p:clrMapOvr>
    <a:masterClrMapping/>
  </p:clrMapOvr>
  <mc:AlternateContent xmlns:mc="http://schemas.openxmlformats.org/markup-compatibility/2006">
    <mc:Choice xmlns:p14="http://schemas.microsoft.com/office/powerpoint/2010/main" Requires="p14">
      <p:transition spd="slow" p14:dur="2000" advTm="222417"/>
    </mc:Choice>
    <mc:Fallback>
      <p:transition xmlns:p14="http://schemas.microsoft.com/office/powerpoint/2010/main" spd="slow" advTm="222417"/>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5-11-13 at 4.46.36 P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304799"/>
            <a:ext cx="8382000" cy="6324601"/>
          </a:xfrm>
          <a:prstGeom prst="rect">
            <a:avLst/>
          </a:prstGeom>
        </p:spPr>
      </p:pic>
    </p:spTree>
    <p:extLst>
      <p:ext uri="{BB962C8B-B14F-4D97-AF65-F5344CB8AC3E}">
        <p14:creationId xmlns:p14="http://schemas.microsoft.com/office/powerpoint/2010/main" val="3266524805"/>
      </p:ext>
    </p:extLst>
  </p:cSld>
  <p:clrMapOvr>
    <a:masterClrMapping/>
  </p:clrMapOvr>
  <mc:AlternateContent xmlns:mc="http://schemas.openxmlformats.org/markup-compatibility/2006">
    <mc:Choice xmlns:p14="http://schemas.microsoft.com/office/powerpoint/2010/main" Requires="p14">
      <p:transition spd="slow" p14:dur="2000" advTm="99041"/>
    </mc:Choice>
    <mc:Fallback>
      <p:transition xmlns:p14="http://schemas.microsoft.com/office/powerpoint/2010/main" spd="slow" advTm="99041"/>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Cortical Space</a:t>
            </a:r>
            <a:endParaRPr lang="en-US" dirty="0">
              <a:latin typeface="Cambria" panose="02040503050406030204" pitchFamily="18" charset="0"/>
            </a:endParaRPr>
          </a:p>
        </p:txBody>
      </p:sp>
      <p:pic>
        <p:nvPicPr>
          <p:cNvPr id="8" name="Content Placeholder 7"/>
          <p:cNvPicPr>
            <a:picLocks noGrp="1" noChangeAspect="1"/>
          </p:cNvPicPr>
          <p:nvPr>
            <p:ph sz="quarter" idx="4"/>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b="54638"/>
          <a:stretch/>
        </p:blipFill>
        <p:spPr>
          <a:xfrm>
            <a:off x="2133600" y="2590800"/>
            <a:ext cx="4918615" cy="1905000"/>
          </a:xfrm>
        </p:spPr>
      </p:pic>
      <p:sp>
        <p:nvSpPr>
          <p:cNvPr id="9" name="TextBox 8"/>
          <p:cNvSpPr txBox="1"/>
          <p:nvPr/>
        </p:nvSpPr>
        <p:spPr>
          <a:xfrm>
            <a:off x="2438400" y="5980837"/>
            <a:ext cx="6019800" cy="430887"/>
          </a:xfrm>
          <a:prstGeom prst="rect">
            <a:avLst/>
          </a:prstGeom>
          <a:noFill/>
        </p:spPr>
        <p:txBody>
          <a:bodyPr wrap="square" rtlCol="0">
            <a:spAutoFit/>
          </a:bodyPr>
          <a:lstStyle/>
          <a:p>
            <a:r>
              <a:rPr lang="en-US" sz="1100" dirty="0" smtClean="0">
                <a:latin typeface="Cambria" panose="02040503050406030204" pitchFamily="18" charset="0"/>
              </a:rPr>
              <a:t>Source: François </a:t>
            </a:r>
            <a:r>
              <a:rPr lang="en-US" sz="1100" dirty="0">
                <a:latin typeface="Cambria" panose="02040503050406030204" pitchFamily="18" charset="0"/>
              </a:rPr>
              <a:t>Tadel and Sylvain Baillet, McConnell Brain Imaging Centre</a:t>
            </a:r>
            <a:r>
              <a:rPr lang="en-US" sz="1100" dirty="0" smtClean="0">
                <a:latin typeface="Cambria" panose="02040503050406030204" pitchFamily="18" charset="0"/>
              </a:rPr>
              <a:t>, </a:t>
            </a:r>
            <a:r>
              <a:rPr lang="en-US" sz="1100" i="1" dirty="0">
                <a:latin typeface="Cambria" panose="02040503050406030204" pitchFamily="18" charset="0"/>
              </a:rPr>
              <a:t>Visualizations of brain activity estimated from MEG/EEG scalp recordings.</a:t>
            </a:r>
          </a:p>
        </p:txBody>
      </p:sp>
    </p:spTree>
    <p:extLst>
      <p:ext uri="{BB962C8B-B14F-4D97-AF65-F5344CB8AC3E}">
        <p14:creationId xmlns:p14="http://schemas.microsoft.com/office/powerpoint/2010/main" val="748723561"/>
      </p:ext>
    </p:extLst>
  </p:cSld>
  <p:clrMapOvr>
    <a:masterClrMapping/>
  </p:clrMapOvr>
  <mc:AlternateContent xmlns:mc="http://schemas.openxmlformats.org/markup-compatibility/2006">
    <mc:Choice xmlns:p14="http://schemas.microsoft.com/office/powerpoint/2010/main" Requires="p14">
      <p:transition spd="slow" p14:dur="2000" advTm="59886"/>
    </mc:Choice>
    <mc:Fallback>
      <p:transition xmlns:p14="http://schemas.microsoft.com/office/powerpoint/2010/main" spd="slow" advTm="59886"/>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Aims</a:t>
            </a:r>
            <a:endParaRPr lang="en-US" dirty="0">
              <a:latin typeface="Cambria" panose="02040503050406030204" pitchFamily="18" charset="0"/>
            </a:endParaRPr>
          </a:p>
        </p:txBody>
      </p:sp>
      <p:sp>
        <p:nvSpPr>
          <p:cNvPr id="4" name="Content Placeholder 3"/>
          <p:cNvSpPr>
            <a:spLocks noGrp="1"/>
          </p:cNvSpPr>
          <p:nvPr>
            <p:ph sz="half" idx="2"/>
          </p:nvPr>
        </p:nvSpPr>
        <p:spPr>
          <a:xfrm>
            <a:off x="509993" y="1589971"/>
            <a:ext cx="7894633" cy="3951288"/>
          </a:xfrm>
        </p:spPr>
        <p:txBody>
          <a:bodyPr/>
          <a:lstStyle/>
          <a:p>
            <a:r>
              <a:rPr lang="en-US" i="1" dirty="0" smtClean="0">
                <a:latin typeface="Cambria" panose="02040503050406030204" pitchFamily="18" charset="0"/>
              </a:rPr>
              <a:t>Aim 1</a:t>
            </a:r>
            <a:r>
              <a:rPr lang="en-US" dirty="0" smtClean="0">
                <a:latin typeface="Cambria" panose="02040503050406030204" pitchFamily="18" charset="0"/>
              </a:rPr>
              <a:t>: Is there a relationship between cortex neurophysiological characteristics measured with EEG/MEG and the severity/progression of MDD</a:t>
            </a:r>
          </a:p>
          <a:p>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r>
              <a:rPr lang="en-US" i="1" dirty="0" smtClean="0">
                <a:latin typeface="Cambria" panose="02040503050406030204" pitchFamily="18" charset="0"/>
              </a:rPr>
              <a:t>Aim 2</a:t>
            </a:r>
            <a:r>
              <a:rPr lang="en-US" dirty="0" smtClean="0">
                <a:latin typeface="Cambria" panose="02040503050406030204" pitchFamily="18" charset="0"/>
              </a:rPr>
              <a:t>: Better understand the cortical origin of frontal asymmetry for MDD patients using EEG/MEG data</a:t>
            </a:r>
          </a:p>
          <a:p>
            <a:pPr lvl="1"/>
            <a:endParaRPr lang="en-US" dirty="0"/>
          </a:p>
          <a:p>
            <a:endParaRPr lang="en-US" dirty="0" smtClean="0"/>
          </a:p>
        </p:txBody>
      </p:sp>
    </p:spTree>
    <p:extLst>
      <p:ext uri="{BB962C8B-B14F-4D97-AF65-F5344CB8AC3E}">
        <p14:creationId xmlns:p14="http://schemas.microsoft.com/office/powerpoint/2010/main" val="3347262899"/>
      </p:ext>
    </p:extLst>
  </p:cSld>
  <p:clrMapOvr>
    <a:masterClrMapping/>
  </p:clrMapOvr>
  <mc:AlternateContent xmlns:mc="http://schemas.openxmlformats.org/markup-compatibility/2006">
    <mc:Choice xmlns:p14="http://schemas.microsoft.com/office/powerpoint/2010/main" Requires="p14">
      <p:transition spd="slow" p14:dur="2000" advTm="1075"/>
    </mc:Choice>
    <mc:Fallback>
      <p:transition xmlns:p14="http://schemas.microsoft.com/office/powerpoint/2010/main" spd="slow" advTm="10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ambria" panose="02040503050406030204" pitchFamily="18" charset="0"/>
              </a:rPr>
              <a:t>Hypotheses</a:t>
            </a:r>
            <a:endParaRPr lang="en-US" dirty="0">
              <a:latin typeface="Cambria" panose="02040503050406030204" pitchFamily="18" charset="0"/>
            </a:endParaRPr>
          </a:p>
        </p:txBody>
      </p:sp>
      <p:sp>
        <p:nvSpPr>
          <p:cNvPr id="8" name="Content Placeholder 7"/>
          <p:cNvSpPr>
            <a:spLocks noGrp="1"/>
          </p:cNvSpPr>
          <p:nvPr>
            <p:ph idx="1"/>
          </p:nvPr>
        </p:nvSpPr>
        <p:spPr/>
        <p:txBody>
          <a:bodyPr/>
          <a:lstStyle/>
          <a:p>
            <a:pPr marL="342900" lvl="1" indent="-342900">
              <a:buFont typeface="Arial"/>
              <a:buChar char="•"/>
            </a:pPr>
            <a:r>
              <a:rPr lang="en-US" i="1" dirty="0">
                <a:latin typeface="Cambria" panose="02040503050406030204" pitchFamily="18" charset="0"/>
              </a:rPr>
              <a:t>Hypothesis 1 </a:t>
            </a:r>
            <a:r>
              <a:rPr lang="en-US" i="1" dirty="0" smtClean="0">
                <a:latin typeface="Cambria" panose="02040503050406030204" pitchFamily="18" charset="0"/>
              </a:rPr>
              <a:t>A/B</a:t>
            </a:r>
            <a:r>
              <a:rPr lang="en-US" dirty="0" smtClean="0">
                <a:latin typeface="Cambria" panose="02040503050406030204" pitchFamily="18" charset="0"/>
              </a:rPr>
              <a:t>:  </a:t>
            </a:r>
            <a:r>
              <a:rPr lang="en-US" dirty="0">
                <a:latin typeface="Cambria" panose="02040503050406030204" pitchFamily="18" charset="0"/>
              </a:rPr>
              <a:t>EEG/MEG and Cortical Space results differ between the MDD patient and the healthy control </a:t>
            </a:r>
            <a:r>
              <a:rPr lang="en-US" dirty="0" smtClean="0">
                <a:latin typeface="Cambria" panose="02040503050406030204" pitchFamily="18" charset="0"/>
              </a:rPr>
              <a:t>and with clinical improvement.</a:t>
            </a:r>
          </a:p>
          <a:p>
            <a:pPr marL="0" lvl="1" indent="0">
              <a:buNone/>
            </a:pPr>
            <a:endParaRPr lang="en-US" dirty="0">
              <a:latin typeface="Cambria" panose="02040503050406030204" pitchFamily="18" charset="0"/>
            </a:endParaRPr>
          </a:p>
          <a:p>
            <a:pPr marL="342900" lvl="1" indent="-342900">
              <a:buFont typeface="Arial"/>
              <a:buChar char="•"/>
            </a:pPr>
            <a:r>
              <a:rPr lang="en-US" i="1" dirty="0" smtClean="0">
                <a:latin typeface="Cambria" panose="02040503050406030204" pitchFamily="18" charset="0"/>
              </a:rPr>
              <a:t>Hypothesis 2 A</a:t>
            </a:r>
            <a:r>
              <a:rPr lang="en-US" dirty="0" smtClean="0">
                <a:latin typeface="Cambria" panose="02040503050406030204" pitchFamily="18" charset="0"/>
              </a:rPr>
              <a:t>: </a:t>
            </a:r>
            <a:r>
              <a:rPr lang="en-US" dirty="0">
                <a:latin typeface="Cambria" panose="02040503050406030204" pitchFamily="18" charset="0"/>
              </a:rPr>
              <a:t>EEG/MEG </a:t>
            </a:r>
            <a:r>
              <a:rPr lang="en-US" dirty="0" smtClean="0">
                <a:latin typeface="Cambria" panose="02040503050406030204" pitchFamily="18" charset="0"/>
              </a:rPr>
              <a:t>frontal asymmetry is </a:t>
            </a:r>
            <a:r>
              <a:rPr lang="en-US" dirty="0">
                <a:latin typeface="Cambria" panose="02040503050406030204" pitchFamily="18" charset="0"/>
              </a:rPr>
              <a:t>generated in the frontal cortex , specifically in the  superior, middle, and/or inferior frontal </a:t>
            </a:r>
            <a:r>
              <a:rPr lang="en-US" dirty="0" smtClean="0">
                <a:latin typeface="Cambria" panose="02040503050406030204" pitchFamily="18" charset="0"/>
              </a:rPr>
              <a:t>sulcus</a:t>
            </a:r>
          </a:p>
          <a:p>
            <a:pPr marL="342900" lvl="1" indent="-342900">
              <a:buFont typeface="Arial"/>
              <a:buChar char="•"/>
            </a:pPr>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3825135677"/>
      </p:ext>
    </p:extLst>
  </p:cSld>
  <p:clrMapOvr>
    <a:masterClrMapping/>
  </p:clrMapOvr>
  <mc:AlternateContent xmlns:mc="http://schemas.openxmlformats.org/markup-compatibility/2006">
    <mc:Choice xmlns:p14="http://schemas.microsoft.com/office/powerpoint/2010/main" Requires="p14">
      <p:transition spd="slow" p14:dur="2000" advTm="34625"/>
    </mc:Choice>
    <mc:Fallback>
      <p:transition xmlns:p14="http://schemas.microsoft.com/office/powerpoint/2010/main" spd="slow" advTm="34625"/>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Outline</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latin typeface="Cambria"/>
                <a:cs typeface="Cambria"/>
              </a:rPr>
              <a:t>   Introduction</a:t>
            </a:r>
          </a:p>
          <a:p>
            <a:r>
              <a:rPr lang="en-US" dirty="0">
                <a:latin typeface="Cambria"/>
                <a:cs typeface="Cambria"/>
              </a:rPr>
              <a:t> </a:t>
            </a:r>
            <a:r>
              <a:rPr lang="en-US" dirty="0" smtClean="0">
                <a:latin typeface="Cambria"/>
                <a:cs typeface="Cambria"/>
              </a:rPr>
              <a:t>  </a:t>
            </a:r>
            <a:r>
              <a:rPr lang="en-US" b="1" dirty="0" smtClean="0">
                <a:latin typeface="Cambria"/>
                <a:cs typeface="Cambria"/>
              </a:rPr>
              <a:t>Methods</a:t>
            </a:r>
          </a:p>
          <a:p>
            <a:pPr lvl="1"/>
            <a:r>
              <a:rPr lang="en-US" dirty="0" smtClean="0">
                <a:latin typeface="Cambria"/>
                <a:cs typeface="Cambria"/>
              </a:rPr>
              <a:t>Data Collection</a:t>
            </a:r>
          </a:p>
          <a:p>
            <a:pPr lvl="1"/>
            <a:r>
              <a:rPr lang="en-US" dirty="0" smtClean="0">
                <a:latin typeface="Cambria"/>
                <a:cs typeface="Cambria"/>
              </a:rPr>
              <a:t>Analysis</a:t>
            </a:r>
          </a:p>
          <a:p>
            <a:pPr>
              <a:buFont typeface="Arial" panose="020B0604020202020204" pitchFamily="34" charset="0"/>
              <a:buChar char="•"/>
            </a:pPr>
            <a:r>
              <a:rPr lang="en-US" dirty="0" smtClean="0">
                <a:latin typeface="Cambria"/>
                <a:cs typeface="Cambria"/>
              </a:rPr>
              <a:t>   Results</a:t>
            </a:r>
          </a:p>
          <a:p>
            <a:pPr lvl="1"/>
            <a:r>
              <a:rPr lang="en-US" dirty="0" smtClean="0">
                <a:latin typeface="Cambria"/>
                <a:cs typeface="Cambria"/>
              </a:rPr>
              <a:t>EEG, MEG, MEG Cortical Space</a:t>
            </a:r>
            <a:endParaRPr lang="en-US" dirty="0">
              <a:latin typeface="Cambria"/>
              <a:cs typeface="Cambria"/>
            </a:endParaRPr>
          </a:p>
          <a:p>
            <a:r>
              <a:rPr lang="en-US" dirty="0" smtClean="0">
                <a:latin typeface="Cambria"/>
                <a:cs typeface="Cambria"/>
              </a:rPr>
              <a:t>   Discussion</a:t>
            </a:r>
          </a:p>
          <a:p>
            <a:pPr marL="0" indent="0">
              <a:buNone/>
            </a:pPr>
            <a:endParaRPr lang="en-US" dirty="0" smtClean="0">
              <a:latin typeface="Cambria"/>
              <a:cs typeface="Cambria"/>
            </a:endParaRPr>
          </a:p>
          <a:p>
            <a:pPr marL="457200" lvl="1" indent="0">
              <a:buNone/>
            </a:pPr>
            <a:endParaRPr lang="en-US" dirty="0" smtClean="0">
              <a:latin typeface="Cambria"/>
              <a:cs typeface="Cambria"/>
            </a:endParaRPr>
          </a:p>
          <a:p>
            <a:pPr marL="457200" lvl="1" indent="0">
              <a:buNone/>
            </a:pPr>
            <a:endParaRPr lang="en-US" dirty="0" smtClean="0"/>
          </a:p>
        </p:txBody>
      </p:sp>
    </p:spTree>
    <p:extLst>
      <p:ext uri="{BB962C8B-B14F-4D97-AF65-F5344CB8AC3E}">
        <p14:creationId xmlns:p14="http://schemas.microsoft.com/office/powerpoint/2010/main" val="3884365636"/>
      </p:ext>
    </p:extLst>
  </p:cSld>
  <p:clrMapOvr>
    <a:masterClrMapping/>
  </p:clrMapOvr>
  <mc:AlternateContent xmlns:mc="http://schemas.openxmlformats.org/markup-compatibility/2006">
    <mc:Choice xmlns:p14="http://schemas.microsoft.com/office/powerpoint/2010/main" Requires="p14">
      <p:transition spd="slow" p14:dur="2000" advTm="1925"/>
    </mc:Choice>
    <mc:Fallback>
      <p:transition xmlns:p14="http://schemas.microsoft.com/office/powerpoint/2010/main" spd="slow" advTm="192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latin typeface="Cambria"/>
                <a:cs typeface="Cambria"/>
              </a:rPr>
              <a:t>Data Collection</a:t>
            </a:r>
            <a:endParaRPr lang="en-US" dirty="0">
              <a:latin typeface="Cambria"/>
              <a:cs typeface="Cambria"/>
            </a:endParaRPr>
          </a:p>
        </p:txBody>
      </p:sp>
      <p:sp>
        <p:nvSpPr>
          <p:cNvPr id="13" name="Content Placeholder 12"/>
          <p:cNvSpPr>
            <a:spLocks noGrp="1"/>
          </p:cNvSpPr>
          <p:nvPr>
            <p:ph idx="1"/>
          </p:nvPr>
        </p:nvSpPr>
        <p:spPr/>
        <p:txBody>
          <a:bodyPr>
            <a:normAutofit/>
          </a:bodyPr>
          <a:lstStyle/>
          <a:p>
            <a:pPr marL="514350" indent="-457200"/>
            <a:r>
              <a:rPr lang="en-US" dirty="0" smtClean="0">
                <a:latin typeface="Cambria"/>
                <a:cs typeface="Cambria"/>
              </a:rPr>
              <a:t>MGH Depression and Clinical Research Program (DCRP)</a:t>
            </a:r>
          </a:p>
          <a:p>
            <a:pPr marL="914400" lvl="1" indent="-457200"/>
            <a:r>
              <a:rPr lang="en-US" dirty="0" smtClean="0">
                <a:latin typeface="Cambria"/>
                <a:cs typeface="Cambria"/>
              </a:rPr>
              <a:t>EEG/MEG visit 1, EEG/MEG visit 2, and MRI visit</a:t>
            </a:r>
          </a:p>
          <a:p>
            <a:pPr marL="914400" lvl="1" indent="-457200"/>
            <a:r>
              <a:rPr lang="en-US" dirty="0" smtClean="0">
                <a:latin typeface="Cambria"/>
                <a:cs typeface="Cambria"/>
              </a:rPr>
              <a:t>MDD subjects given FDA approved escitalopram (SSRI) for 8 weeks</a:t>
            </a:r>
            <a:endParaRPr lang="en-US" dirty="0">
              <a:latin typeface="Cambria"/>
              <a:cs typeface="Cambria"/>
            </a:endParaRPr>
          </a:p>
          <a:p>
            <a:endParaRPr lang="en-US" dirty="0"/>
          </a:p>
        </p:txBody>
      </p:sp>
      <p:sp>
        <p:nvSpPr>
          <p:cNvPr id="4" name="Slide Number Placeholder 3"/>
          <p:cNvSpPr>
            <a:spLocks noGrp="1"/>
          </p:cNvSpPr>
          <p:nvPr>
            <p:ph type="sldNum" sz="quarter" idx="12"/>
          </p:nvPr>
        </p:nvSpPr>
        <p:spPr/>
        <p:txBody>
          <a:bodyPr/>
          <a:lstStyle/>
          <a:p>
            <a:fld id="{85BAB8F8-7F43-4DFE-8E5C-34D98EEF7C46}" type="slidenum">
              <a:rPr lang="en-US" smtClean="0"/>
              <a:t>16</a:t>
            </a:fld>
            <a:endParaRPr lang="en-US" dirty="0"/>
          </a:p>
        </p:txBody>
      </p:sp>
      <p:sp>
        <p:nvSpPr>
          <p:cNvPr id="8" name="Content Placeholder 4"/>
          <p:cNvSpPr txBox="1">
            <a:spLocks/>
          </p:cNvSpPr>
          <p:nvPr/>
        </p:nvSpPr>
        <p:spPr>
          <a:xfrm>
            <a:off x="457200" y="1600200"/>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cxnSp>
        <p:nvCxnSpPr>
          <p:cNvPr id="6" name="Straight Arrow Connector 5"/>
          <p:cNvCxnSpPr/>
          <p:nvPr/>
        </p:nvCxnSpPr>
        <p:spPr>
          <a:xfrm flipV="1">
            <a:off x="990600" y="5257800"/>
            <a:ext cx="71628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28800" y="510540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876800" y="5072555"/>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086600" y="506730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057400" y="5791200"/>
            <a:ext cx="2514600" cy="52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438400" y="5345089"/>
            <a:ext cx="1752600" cy="369332"/>
          </a:xfrm>
          <a:prstGeom prst="rect">
            <a:avLst/>
          </a:prstGeom>
          <a:noFill/>
        </p:spPr>
        <p:txBody>
          <a:bodyPr wrap="square" rtlCol="0">
            <a:spAutoFit/>
          </a:bodyPr>
          <a:lstStyle/>
          <a:p>
            <a:r>
              <a:rPr lang="en-US" dirty="0" smtClean="0"/>
              <a:t>8 weeks of SSRI</a:t>
            </a:r>
            <a:endParaRPr lang="en-US" dirty="0"/>
          </a:p>
        </p:txBody>
      </p:sp>
      <p:sp>
        <p:nvSpPr>
          <p:cNvPr id="20" name="TextBox 19"/>
          <p:cNvSpPr txBox="1"/>
          <p:nvPr/>
        </p:nvSpPr>
        <p:spPr>
          <a:xfrm>
            <a:off x="1104900" y="4724400"/>
            <a:ext cx="1447800" cy="369332"/>
          </a:xfrm>
          <a:prstGeom prst="rect">
            <a:avLst/>
          </a:prstGeom>
          <a:noFill/>
        </p:spPr>
        <p:txBody>
          <a:bodyPr wrap="square" rtlCol="0">
            <a:spAutoFit/>
          </a:bodyPr>
          <a:lstStyle/>
          <a:p>
            <a:r>
              <a:rPr lang="en-US" dirty="0" smtClean="0"/>
              <a:t>   </a:t>
            </a:r>
            <a:r>
              <a:rPr lang="en-US" sz="1400" dirty="0" smtClean="0">
                <a:latin typeface="Cambria" panose="02040503050406030204" pitchFamily="18" charset="0"/>
              </a:rPr>
              <a:t>EEG/MEG V1</a:t>
            </a:r>
            <a:endParaRPr lang="en-US" dirty="0">
              <a:latin typeface="Cambria" panose="02040503050406030204" pitchFamily="18" charset="0"/>
            </a:endParaRPr>
          </a:p>
        </p:txBody>
      </p:sp>
      <p:sp>
        <p:nvSpPr>
          <p:cNvPr id="22" name="TextBox 21"/>
          <p:cNvSpPr txBox="1"/>
          <p:nvPr/>
        </p:nvSpPr>
        <p:spPr>
          <a:xfrm>
            <a:off x="4152900" y="4766285"/>
            <a:ext cx="1447800" cy="369332"/>
          </a:xfrm>
          <a:prstGeom prst="rect">
            <a:avLst/>
          </a:prstGeom>
          <a:noFill/>
        </p:spPr>
        <p:txBody>
          <a:bodyPr wrap="square" rtlCol="0">
            <a:spAutoFit/>
          </a:bodyPr>
          <a:lstStyle/>
          <a:p>
            <a:r>
              <a:rPr lang="en-US" dirty="0" smtClean="0"/>
              <a:t>   </a:t>
            </a:r>
            <a:r>
              <a:rPr lang="en-US" sz="1400" dirty="0" smtClean="0">
                <a:latin typeface="Cambria" panose="02040503050406030204" pitchFamily="18" charset="0"/>
              </a:rPr>
              <a:t>EEG/MEG V2</a:t>
            </a:r>
            <a:endParaRPr lang="en-US" dirty="0">
              <a:latin typeface="Cambria" panose="02040503050406030204" pitchFamily="18" charset="0"/>
            </a:endParaRPr>
          </a:p>
        </p:txBody>
      </p:sp>
      <p:sp>
        <p:nvSpPr>
          <p:cNvPr id="23" name="TextBox 22"/>
          <p:cNvSpPr txBox="1"/>
          <p:nvPr/>
        </p:nvSpPr>
        <p:spPr>
          <a:xfrm>
            <a:off x="6362700" y="4742058"/>
            <a:ext cx="1447800" cy="369332"/>
          </a:xfrm>
          <a:prstGeom prst="rect">
            <a:avLst/>
          </a:prstGeom>
          <a:noFill/>
        </p:spPr>
        <p:txBody>
          <a:bodyPr wrap="square" rtlCol="0">
            <a:spAutoFit/>
          </a:bodyPr>
          <a:lstStyle/>
          <a:p>
            <a:r>
              <a:rPr lang="en-US" dirty="0" smtClean="0"/>
              <a:t>       </a:t>
            </a:r>
            <a:r>
              <a:rPr lang="en-US" sz="1400" dirty="0" smtClean="0">
                <a:latin typeface="Cambria" panose="02040503050406030204" pitchFamily="18" charset="0"/>
              </a:rPr>
              <a:t>MRI V3</a:t>
            </a:r>
            <a:endParaRPr lang="en-US" dirty="0">
              <a:latin typeface="Cambria" panose="02040503050406030204" pitchFamily="18" charset="0"/>
            </a:endParaRPr>
          </a:p>
        </p:txBody>
      </p:sp>
    </p:spTree>
    <p:extLst>
      <p:ext uri="{BB962C8B-B14F-4D97-AF65-F5344CB8AC3E}">
        <p14:creationId xmlns:p14="http://schemas.microsoft.com/office/powerpoint/2010/main" val="4157190052"/>
      </p:ext>
    </p:extLst>
  </p:cSld>
  <p:clrMapOvr>
    <a:masterClrMapping/>
  </p:clrMapOvr>
  <mc:AlternateContent xmlns:mc="http://schemas.openxmlformats.org/markup-compatibility/2006">
    <mc:Choice xmlns:p14="http://schemas.microsoft.com/office/powerpoint/2010/main" Requires="p14">
      <p:transition spd="slow" p14:dur="2000" advTm="12458"/>
    </mc:Choice>
    <mc:Fallback>
      <p:transition xmlns:p14="http://schemas.microsoft.com/office/powerpoint/2010/main" spd="slow" advTm="12458"/>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anose="02040503050406030204" pitchFamily="18" charset="0"/>
              </a:rPr>
              <a:t>EEG/MEG Frequency Domain Analysis</a:t>
            </a:r>
            <a:endParaRPr lang="en-US" dirty="0">
              <a:latin typeface="Cambria" panose="02040503050406030204" pitchFamily="18" charset="0"/>
            </a:endParaRPr>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473105" y="1600200"/>
            <a:ext cx="6197789" cy="4525963"/>
          </a:xfrm>
          <a:ln>
            <a:solidFill>
              <a:schemeClr val="tx1"/>
            </a:solidFill>
          </a:ln>
        </p:spPr>
      </p:pic>
      <p:sp>
        <p:nvSpPr>
          <p:cNvPr id="3" name="Slide Number Placeholder 2"/>
          <p:cNvSpPr>
            <a:spLocks noGrp="1"/>
          </p:cNvSpPr>
          <p:nvPr>
            <p:ph type="sldNum" sz="quarter" idx="12"/>
          </p:nvPr>
        </p:nvSpPr>
        <p:spPr/>
        <p:txBody>
          <a:bodyPr/>
          <a:lstStyle/>
          <a:p>
            <a:fld id="{85BAB8F8-7F43-4DFE-8E5C-34D98EEF7C46}" type="slidenum">
              <a:rPr lang="en-US" smtClean="0">
                <a:latin typeface="Cambria" panose="02040503050406030204" pitchFamily="18" charset="0"/>
              </a:rPr>
              <a:t>17</a:t>
            </a:fld>
            <a:endParaRPr lang="en-US" dirty="0">
              <a:latin typeface="Cambria" panose="02040503050406030204" pitchFamily="18" charset="0"/>
            </a:endParaRPr>
          </a:p>
        </p:txBody>
      </p:sp>
      <p:sp>
        <p:nvSpPr>
          <p:cNvPr id="6" name="TextBox 5"/>
          <p:cNvSpPr txBox="1"/>
          <p:nvPr/>
        </p:nvSpPr>
        <p:spPr>
          <a:xfrm>
            <a:off x="5257800" y="6171684"/>
            <a:ext cx="2375814" cy="276999"/>
          </a:xfrm>
          <a:prstGeom prst="rect">
            <a:avLst/>
          </a:prstGeom>
          <a:noFill/>
        </p:spPr>
        <p:txBody>
          <a:bodyPr wrap="square" rtlCol="0">
            <a:spAutoFit/>
          </a:bodyPr>
          <a:lstStyle/>
          <a:p>
            <a:r>
              <a:rPr lang="en-US" sz="1200" dirty="0" smtClean="0">
                <a:latin typeface="Cambria" panose="02040503050406030204" pitchFamily="18" charset="0"/>
              </a:rPr>
              <a:t>                Source: Allen </a:t>
            </a:r>
            <a:r>
              <a:rPr lang="en-US" sz="1200" i="1" dirty="0" smtClean="0">
                <a:latin typeface="Cambria" panose="02040503050406030204" pitchFamily="18" charset="0"/>
              </a:rPr>
              <a:t>et. al, </a:t>
            </a:r>
            <a:r>
              <a:rPr lang="en-US" sz="1200" dirty="0" smtClean="0">
                <a:latin typeface="Cambria" panose="02040503050406030204" pitchFamily="18" charset="0"/>
              </a:rPr>
              <a:t>2004</a:t>
            </a:r>
            <a:endParaRPr lang="en-US" sz="1200" dirty="0">
              <a:latin typeface="Cambria" panose="02040503050406030204" pitchFamily="18" charset="0"/>
            </a:endParaRPr>
          </a:p>
        </p:txBody>
      </p:sp>
    </p:spTree>
    <p:extLst>
      <p:ext uri="{BB962C8B-B14F-4D97-AF65-F5344CB8AC3E}">
        <p14:creationId xmlns:p14="http://schemas.microsoft.com/office/powerpoint/2010/main" val="3833891525"/>
      </p:ext>
    </p:extLst>
  </p:cSld>
  <p:clrMapOvr>
    <a:masterClrMapping/>
  </p:clrMapOvr>
  <mc:AlternateContent xmlns:mc="http://schemas.openxmlformats.org/markup-compatibility/2006">
    <mc:Choice xmlns:p14="http://schemas.microsoft.com/office/powerpoint/2010/main" Requires="p14">
      <p:transition spd="slow" p14:dur="2000" advTm="104601"/>
    </mc:Choice>
    <mc:Fallback>
      <p:transition xmlns:p14="http://schemas.microsoft.com/office/powerpoint/2010/main" spd="slow" advTm="104601"/>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Fieldtrip MATLAB Toolbox</a:t>
            </a:r>
            <a:endParaRPr lang="en-US" dirty="0"/>
          </a:p>
        </p:txBody>
      </p:sp>
      <p:sp>
        <p:nvSpPr>
          <p:cNvPr id="3" name="Content Placeholder 2"/>
          <p:cNvSpPr>
            <a:spLocks noGrp="1"/>
          </p:cNvSpPr>
          <p:nvPr>
            <p:ph idx="1"/>
          </p:nvPr>
        </p:nvSpPr>
        <p:spPr/>
        <p:txBody>
          <a:bodyPr/>
          <a:lstStyle/>
          <a:p>
            <a:r>
              <a:rPr lang="en-US" dirty="0" smtClean="0">
                <a:hlinkClick r:id="rId3"/>
              </a:rPr>
              <a:t>Introduction</a:t>
            </a:r>
            <a:endParaRPr lang="en-US" dirty="0" smtClean="0">
              <a:hlinkClick r:id="" action="ppaction://noaction"/>
            </a:endParaRPr>
          </a:p>
          <a:p>
            <a:endParaRPr lang="en-US" dirty="0">
              <a:hlinkClick r:id="" action="ppaction://noaction"/>
            </a:endParaRPr>
          </a:p>
          <a:p>
            <a:r>
              <a:rPr lang="en-US" dirty="0" smtClean="0">
                <a:hlinkClick r:id="" action="ppaction://noaction"/>
              </a:rPr>
              <a:t>Multi-</a:t>
            </a:r>
            <a:r>
              <a:rPr lang="en-US" dirty="0" smtClean="0">
                <a:hlinkClick r:id="" action="ppaction://noaction"/>
              </a:rPr>
              <a:t>taper</a:t>
            </a:r>
            <a:endParaRPr lang="en-US" dirty="0" smtClean="0"/>
          </a:p>
          <a:p>
            <a:pPr lvl="1"/>
            <a:r>
              <a:rPr lang="en-US" dirty="0"/>
              <a:t>https://</a:t>
            </a:r>
            <a:r>
              <a:rPr lang="en-US" dirty="0" err="1"/>
              <a:t>www.youtube.com</a:t>
            </a:r>
            <a:r>
              <a:rPr lang="en-US" dirty="0"/>
              <a:t>/</a:t>
            </a:r>
            <a:r>
              <a:rPr lang="en-US" dirty="0" err="1"/>
              <a:t>watch?v</a:t>
            </a:r>
            <a:r>
              <a:rPr lang="en-US" dirty="0"/>
              <a:t>=</a:t>
            </a:r>
            <a:r>
              <a:rPr lang="en-US" dirty="0" err="1"/>
              <a:t>vwPpSglPJTE</a:t>
            </a:r>
            <a:endParaRPr lang="en-US" dirty="0"/>
          </a:p>
          <a:p>
            <a:pPr lvl="1"/>
            <a:endParaRPr lang="en-US" dirty="0"/>
          </a:p>
        </p:txBody>
      </p:sp>
    </p:spTree>
    <p:extLst>
      <p:ext uri="{BB962C8B-B14F-4D97-AF65-F5344CB8AC3E}">
        <p14:creationId xmlns:p14="http://schemas.microsoft.com/office/powerpoint/2010/main" val="3459123570"/>
      </p:ext>
    </p:extLst>
  </p:cSld>
  <p:clrMapOvr>
    <a:masterClrMapping/>
  </p:clrMapOvr>
  <mc:AlternateContent xmlns:mc="http://schemas.openxmlformats.org/markup-compatibility/2006">
    <mc:Choice xmlns:p14="http://schemas.microsoft.com/office/powerpoint/2010/main" Requires="p14">
      <p:transition spd="slow" p14:dur="2000" advTm="59478"/>
    </mc:Choice>
    <mc:Fallback>
      <p:transition xmlns:p14="http://schemas.microsoft.com/office/powerpoint/2010/main" spd="slow" advTm="59478"/>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2800" dirty="0" smtClean="0">
                <a:latin typeface="Cambria" panose="02040503050406030204" pitchFamily="18" charset="0"/>
              </a:rPr>
              <a:t>MNE Python Script </a:t>
            </a:r>
            <a:endParaRPr lang="en-US" sz="2800" dirty="0">
              <a:latin typeface="Cambria" panose="02040503050406030204" pitchFamily="18" charset="0"/>
            </a:endParaRPr>
          </a:p>
        </p:txBody>
      </p:sp>
      <p:sp>
        <p:nvSpPr>
          <p:cNvPr id="3" name="Content Placeholder 2"/>
          <p:cNvSpPr>
            <a:spLocks noGrp="1"/>
          </p:cNvSpPr>
          <p:nvPr>
            <p:ph idx="1"/>
          </p:nvPr>
        </p:nvSpPr>
        <p:spPr>
          <a:xfrm>
            <a:off x="457200" y="609600"/>
            <a:ext cx="8229600" cy="5257800"/>
          </a:xfrm>
        </p:spPr>
        <p:txBody>
          <a:bodyPr>
            <a:noAutofit/>
          </a:bodyPr>
          <a:lstStyle/>
          <a:p>
            <a:pPr marL="0" indent="0">
              <a:buNone/>
            </a:pPr>
            <a:r>
              <a:rPr lang="en-US" sz="1100" b="1" dirty="0" smtClean="0">
                <a:latin typeface="Cambria" panose="02040503050406030204" pitchFamily="18" charset="0"/>
              </a:rPr>
              <a:t>#Import Modules </a:t>
            </a:r>
          </a:p>
          <a:p>
            <a:pPr marL="0" indent="0">
              <a:buNone/>
            </a:pPr>
            <a:r>
              <a:rPr lang="en-US" sz="900" dirty="0" smtClean="0">
                <a:latin typeface="Cambria" panose="02040503050406030204" pitchFamily="18" charset="0"/>
              </a:rPr>
              <a:t>import </a:t>
            </a:r>
            <a:r>
              <a:rPr lang="en-US" sz="900" dirty="0" err="1" smtClean="0">
                <a:latin typeface="Cambria" panose="02040503050406030204" pitchFamily="18" charset="0"/>
              </a:rPr>
              <a:t>numpy</a:t>
            </a:r>
            <a:r>
              <a:rPr lang="en-US" sz="900" dirty="0" smtClean="0">
                <a:latin typeface="Cambria" panose="02040503050406030204" pitchFamily="18" charset="0"/>
              </a:rPr>
              <a:t> as np  #</a:t>
            </a:r>
            <a:r>
              <a:rPr lang="en-US" sz="900" b="1" dirty="0" smtClean="0">
                <a:latin typeface="Cambria" panose="02040503050406030204" pitchFamily="18" charset="0"/>
              </a:rPr>
              <a:t>for computing PSDs</a:t>
            </a:r>
            <a:endParaRPr lang="en-US" sz="900" dirty="0" smtClean="0">
              <a:latin typeface="Cambria" panose="02040503050406030204" pitchFamily="18" charset="0"/>
            </a:endParaRPr>
          </a:p>
          <a:p>
            <a:pPr marL="0" indent="0">
              <a:buNone/>
            </a:pPr>
            <a:r>
              <a:rPr lang="en-US" sz="900" dirty="0" smtClean="0">
                <a:latin typeface="Cambria" panose="02040503050406030204" pitchFamily="18" charset="0"/>
              </a:rPr>
              <a:t>import </a:t>
            </a:r>
            <a:r>
              <a:rPr lang="en-US" sz="900" dirty="0" err="1" smtClean="0">
                <a:latin typeface="Cambria" panose="02040503050406030204" pitchFamily="18" charset="0"/>
              </a:rPr>
              <a:t>mne</a:t>
            </a:r>
            <a:r>
              <a:rPr lang="en-US" sz="900" dirty="0">
                <a:latin typeface="Cambria" panose="02040503050406030204" pitchFamily="18" charset="0"/>
              </a:rPr>
              <a:t> </a:t>
            </a:r>
            <a:r>
              <a:rPr lang="en-US" sz="900" dirty="0" smtClean="0">
                <a:latin typeface="Cambria" panose="02040503050406030204" pitchFamily="18" charset="0"/>
              </a:rPr>
              <a:t> </a:t>
            </a:r>
            <a:r>
              <a:rPr lang="en-US" sz="900" b="1" dirty="0" smtClean="0">
                <a:latin typeface="Cambria" panose="02040503050406030204" pitchFamily="18" charset="0"/>
              </a:rPr>
              <a:t># for generating PSDs plots</a:t>
            </a:r>
          </a:p>
          <a:p>
            <a:pPr marL="0" indent="0">
              <a:buNone/>
            </a:pPr>
            <a:r>
              <a:rPr lang="en-US" sz="900" dirty="0">
                <a:latin typeface="Cambria" panose="02040503050406030204" pitchFamily="18" charset="0"/>
              </a:rPr>
              <a:t>import </a:t>
            </a:r>
            <a:r>
              <a:rPr lang="en-US" sz="900" dirty="0" err="1">
                <a:latin typeface="Cambria" panose="02040503050406030204" pitchFamily="18" charset="0"/>
              </a:rPr>
              <a:t>matplotlib.pyplot</a:t>
            </a:r>
            <a:r>
              <a:rPr lang="en-US" sz="900" dirty="0">
                <a:latin typeface="Cambria" panose="02040503050406030204" pitchFamily="18" charset="0"/>
              </a:rPr>
              <a:t> as </a:t>
            </a:r>
            <a:r>
              <a:rPr lang="en-US" sz="900" dirty="0" err="1" smtClean="0">
                <a:latin typeface="Cambria" panose="02040503050406030204" pitchFamily="18" charset="0"/>
              </a:rPr>
              <a:t>plt</a:t>
            </a:r>
            <a:r>
              <a:rPr lang="en-US" sz="900" dirty="0" smtClean="0">
                <a:latin typeface="Cambria" panose="02040503050406030204" pitchFamily="18" charset="0"/>
              </a:rPr>
              <a:t>  </a:t>
            </a:r>
            <a:r>
              <a:rPr lang="en-US" sz="900" b="1" dirty="0" smtClean="0">
                <a:latin typeface="Cambria" panose="02040503050406030204" pitchFamily="18" charset="0"/>
              </a:rPr>
              <a:t># for plotting PSDs</a:t>
            </a:r>
          </a:p>
          <a:p>
            <a:pPr marL="0" indent="0">
              <a:buNone/>
            </a:pPr>
            <a:endParaRPr lang="en-US" sz="900" dirty="0">
              <a:latin typeface="Cambria" panose="02040503050406030204" pitchFamily="18" charset="0"/>
            </a:endParaRPr>
          </a:p>
          <a:p>
            <a:pPr marL="0" indent="0">
              <a:buNone/>
            </a:pPr>
            <a:r>
              <a:rPr lang="en-US" sz="1100" b="1" dirty="0" smtClean="0">
                <a:latin typeface="Cambria" panose="02040503050406030204" pitchFamily="18" charset="0"/>
              </a:rPr>
              <a:t>#Import Functions</a:t>
            </a:r>
            <a:r>
              <a:rPr lang="en-US" sz="1200" dirty="0" smtClean="0">
                <a:latin typeface="Cambria" panose="02040503050406030204" pitchFamily="18" charset="0"/>
              </a:rPr>
              <a:t/>
            </a:r>
            <a:br>
              <a:rPr lang="en-US" sz="1200" dirty="0" smtClean="0">
                <a:latin typeface="Cambria" panose="02040503050406030204" pitchFamily="18" charset="0"/>
              </a:rPr>
            </a:br>
            <a:r>
              <a:rPr lang="en-US" sz="900" dirty="0" smtClean="0">
                <a:latin typeface="Cambria" panose="02040503050406030204" pitchFamily="18" charset="0"/>
              </a:rPr>
              <a:t>from </a:t>
            </a:r>
            <a:r>
              <a:rPr lang="en-US" sz="900" dirty="0" err="1" smtClean="0">
                <a:latin typeface="Cambria" panose="02040503050406030204" pitchFamily="18" charset="0"/>
              </a:rPr>
              <a:t>mne</a:t>
            </a:r>
            <a:r>
              <a:rPr lang="en-US" sz="900" dirty="0" smtClean="0">
                <a:latin typeface="Cambria" panose="02040503050406030204" pitchFamily="18" charset="0"/>
              </a:rPr>
              <a:t> import </a:t>
            </a:r>
            <a:r>
              <a:rPr lang="en-US" sz="900" dirty="0" err="1" smtClean="0">
                <a:latin typeface="Cambria" panose="02040503050406030204" pitchFamily="18" charset="0"/>
              </a:rPr>
              <a:t>io</a:t>
            </a:r>
            <a:r>
              <a:rPr lang="en-US" sz="900" dirty="0" smtClean="0">
                <a:latin typeface="Cambria" panose="02040503050406030204" pitchFamily="18" charset="0"/>
              </a:rPr>
              <a:t>, </a:t>
            </a:r>
            <a:r>
              <a:rPr lang="en-US" sz="900" dirty="0" err="1" smtClean="0">
                <a:latin typeface="Cambria" panose="02040503050406030204" pitchFamily="18" charset="0"/>
              </a:rPr>
              <a:t>read_proj</a:t>
            </a:r>
            <a:r>
              <a:rPr lang="en-US" sz="900" dirty="0" smtClean="0">
                <a:latin typeface="Cambria" panose="02040503050406030204" pitchFamily="18" charset="0"/>
              </a:rPr>
              <a:t>, </a:t>
            </a:r>
            <a:r>
              <a:rPr lang="en-US" sz="900" dirty="0" err="1" smtClean="0">
                <a:latin typeface="Cambria" panose="02040503050406030204" pitchFamily="18" charset="0"/>
              </a:rPr>
              <a:t>read_selection</a:t>
            </a:r>
            <a:endParaRPr lang="en-US" sz="900" dirty="0" smtClean="0">
              <a:latin typeface="Cambria" panose="02040503050406030204" pitchFamily="18" charset="0"/>
            </a:endParaRPr>
          </a:p>
          <a:p>
            <a:pPr marL="0" indent="0">
              <a:buNone/>
            </a:pPr>
            <a:r>
              <a:rPr lang="en-US" sz="900" dirty="0" smtClean="0">
                <a:latin typeface="Cambria" panose="02040503050406030204" pitchFamily="18" charset="0"/>
              </a:rPr>
              <a:t/>
            </a:r>
            <a:br>
              <a:rPr lang="en-US" sz="900" dirty="0" smtClean="0">
                <a:latin typeface="Cambria" panose="02040503050406030204" pitchFamily="18" charset="0"/>
              </a:rPr>
            </a:br>
            <a:r>
              <a:rPr lang="en-US" sz="900" dirty="0" smtClean="0">
                <a:latin typeface="Cambria" panose="02040503050406030204" pitchFamily="18" charset="0"/>
              </a:rPr>
              <a:t>from </a:t>
            </a:r>
            <a:r>
              <a:rPr lang="en-US" sz="900" dirty="0" err="1" smtClean="0">
                <a:latin typeface="Cambria" panose="02040503050406030204" pitchFamily="18" charset="0"/>
              </a:rPr>
              <a:t>mne.time_frequency</a:t>
            </a:r>
            <a:r>
              <a:rPr lang="en-US" sz="900" dirty="0" smtClean="0">
                <a:latin typeface="Cambria" panose="02040503050406030204" pitchFamily="18" charset="0"/>
              </a:rPr>
              <a:t> import </a:t>
            </a:r>
            <a:r>
              <a:rPr lang="en-US" sz="900" dirty="0" err="1" smtClean="0">
                <a:latin typeface="Cambria" panose="02040503050406030204" pitchFamily="18" charset="0"/>
              </a:rPr>
              <a:t>compute_raw_psd</a:t>
            </a:r>
            <a:endParaRPr lang="en-US" sz="900" dirty="0" smtClean="0">
              <a:latin typeface="Cambria" panose="02040503050406030204" pitchFamily="18" charset="0"/>
            </a:endParaRPr>
          </a:p>
          <a:p>
            <a:pPr marL="0" indent="0">
              <a:buNone/>
            </a:pPr>
            <a:r>
              <a:rPr lang="en-US" sz="900" dirty="0" smtClean="0">
                <a:latin typeface="Cambria" panose="02040503050406030204" pitchFamily="18" charset="0"/>
              </a:rPr>
              <a:t/>
            </a:r>
            <a:br>
              <a:rPr lang="en-US" sz="900" dirty="0" smtClean="0">
                <a:latin typeface="Cambria" panose="02040503050406030204" pitchFamily="18" charset="0"/>
              </a:rPr>
            </a:br>
            <a:r>
              <a:rPr lang="en-US" sz="900" dirty="0" smtClean="0">
                <a:latin typeface="Cambria" panose="02040503050406030204" pitchFamily="18" charset="0"/>
              </a:rPr>
              <a:t>from </a:t>
            </a:r>
            <a:r>
              <a:rPr lang="en-US" sz="900" dirty="0" err="1" smtClean="0">
                <a:latin typeface="Cambria" panose="02040503050406030204" pitchFamily="18" charset="0"/>
              </a:rPr>
              <a:t>mne.minimum_norm</a:t>
            </a:r>
            <a:r>
              <a:rPr lang="en-US" sz="900" dirty="0" smtClean="0">
                <a:latin typeface="Cambria" panose="02040503050406030204" pitchFamily="18" charset="0"/>
              </a:rPr>
              <a:t> import </a:t>
            </a:r>
            <a:r>
              <a:rPr lang="en-US" sz="900" dirty="0" err="1" smtClean="0">
                <a:latin typeface="Cambria" panose="02040503050406030204" pitchFamily="18" charset="0"/>
              </a:rPr>
              <a:t>read_inverse_operator</a:t>
            </a:r>
            <a:r>
              <a:rPr lang="en-US" sz="900" dirty="0" smtClean="0">
                <a:latin typeface="Cambria" panose="02040503050406030204" pitchFamily="18" charset="0"/>
              </a:rPr>
              <a:t>, </a:t>
            </a:r>
            <a:r>
              <a:rPr lang="en-US" sz="900" dirty="0" err="1" smtClean="0">
                <a:latin typeface="Cambria" panose="02040503050406030204" pitchFamily="18" charset="0"/>
              </a:rPr>
              <a:t>compute_source_psd</a:t>
            </a:r>
            <a:r>
              <a:rPr lang="en-US" sz="900" dirty="0" smtClean="0">
                <a:latin typeface="Cambria" panose="02040503050406030204" pitchFamily="18" charset="0"/>
              </a:rPr>
              <a:t> </a:t>
            </a:r>
          </a:p>
          <a:p>
            <a:pPr marL="0" indent="0">
              <a:buNone/>
            </a:pPr>
            <a:endParaRPr lang="en-US" sz="900" dirty="0" smtClean="0">
              <a:latin typeface="Cambria" panose="02040503050406030204" pitchFamily="18" charset="0"/>
            </a:endParaRPr>
          </a:p>
          <a:p>
            <a:pPr marL="0" indent="0">
              <a:buNone/>
            </a:pPr>
            <a:r>
              <a:rPr lang="en-US" sz="1100" b="1" dirty="0" smtClean="0">
                <a:latin typeface="Cambria" panose="02040503050406030204" pitchFamily="18" charset="0"/>
              </a:rPr>
              <a:t># Load Data</a:t>
            </a:r>
          </a:p>
          <a:p>
            <a:pPr marL="0" indent="0">
              <a:buNone/>
            </a:pPr>
            <a:r>
              <a:rPr lang="en-US" sz="900" b="1" i="1" dirty="0" smtClean="0">
                <a:latin typeface="Cambria" panose="02040503050406030204" pitchFamily="18" charset="0"/>
              </a:rPr>
              <a:t># Input from </a:t>
            </a:r>
            <a:r>
              <a:rPr lang="en-US" sz="900" b="1" i="1" dirty="0">
                <a:latin typeface="Cambria" panose="02040503050406030204" pitchFamily="18" charset="0"/>
              </a:rPr>
              <a:t>preprocessed _</a:t>
            </a:r>
            <a:r>
              <a:rPr lang="en-US" sz="900" b="1" i="1" dirty="0" err="1">
                <a:latin typeface="Cambria" panose="02040503050406030204" pitchFamily="18" charset="0"/>
              </a:rPr>
              <a:t>raw.fif</a:t>
            </a:r>
            <a:r>
              <a:rPr lang="en-US" sz="900" b="1" i="1" dirty="0">
                <a:latin typeface="Cambria" panose="02040503050406030204" pitchFamily="18" charset="0"/>
              </a:rPr>
              <a:t> files </a:t>
            </a:r>
          </a:p>
          <a:p>
            <a:pPr marL="0" indent="0">
              <a:buNone/>
            </a:pPr>
            <a:r>
              <a:rPr lang="en-US" sz="900" dirty="0" err="1" smtClean="0">
                <a:latin typeface="Cambria" panose="02040503050406030204" pitchFamily="18" charset="0"/>
              </a:rPr>
              <a:t>raw_fname</a:t>
            </a:r>
            <a:r>
              <a:rPr lang="en-US" sz="900" dirty="0" smtClean="0">
                <a:latin typeface="Cambria" panose="02040503050406030204" pitchFamily="18" charset="0"/>
              </a:rPr>
              <a:t>='/space/</a:t>
            </a:r>
            <a:r>
              <a:rPr lang="en-US" sz="900" dirty="0" err="1" smtClean="0">
                <a:latin typeface="Cambria" panose="02040503050406030204" pitchFamily="18" charset="0"/>
              </a:rPr>
              <a:t>tmsh</a:t>
            </a:r>
            <a:r>
              <a:rPr lang="en-US" sz="900" dirty="0" smtClean="0">
                <a:latin typeface="Cambria" panose="02040503050406030204" pitchFamily="18" charset="0"/>
              </a:rPr>
              <a:t>/1/users/</a:t>
            </a:r>
            <a:r>
              <a:rPr lang="en-US" sz="900" dirty="0" err="1" smtClean="0">
                <a:latin typeface="Cambria" panose="02040503050406030204" pitchFamily="18" charset="0"/>
              </a:rPr>
              <a:t>dietta</a:t>
            </a:r>
            <a:r>
              <a:rPr lang="en-US" sz="900" dirty="0" smtClean="0">
                <a:latin typeface="Cambria" panose="02040503050406030204" pitchFamily="18" charset="0"/>
              </a:rPr>
              <a:t>/</a:t>
            </a:r>
            <a:r>
              <a:rPr lang="en-US" sz="900" dirty="0" err="1" smtClean="0">
                <a:latin typeface="Cambria" panose="02040503050406030204" pitchFamily="18" charset="0"/>
              </a:rPr>
              <a:t>Wyss_MDD</a:t>
            </a:r>
            <a:r>
              <a:rPr lang="en-US" sz="900" dirty="0" smtClean="0">
                <a:latin typeface="Cambria" panose="02040503050406030204" pitchFamily="18" charset="0"/>
              </a:rPr>
              <a:t>/EEG_MEG/W113/131028/</a:t>
            </a:r>
            <a:r>
              <a:rPr lang="en-US" sz="900" dirty="0" err="1" smtClean="0">
                <a:latin typeface="Cambria" panose="02040503050406030204" pitchFamily="18" charset="0"/>
              </a:rPr>
              <a:t>raw_maxf</a:t>
            </a:r>
            <a:r>
              <a:rPr lang="en-US" sz="900" dirty="0" smtClean="0">
                <a:latin typeface="Cambria" panose="02040503050406030204" pitchFamily="18" charset="0"/>
              </a:rPr>
              <a:t>/W113HS2_EO6_SSSmctreocg8_raw.fif‘</a:t>
            </a:r>
          </a:p>
          <a:p>
            <a:pPr marL="0" indent="0">
              <a:buNone/>
            </a:pPr>
            <a:endParaRPr lang="en-US" sz="900" dirty="0" smtClean="0">
              <a:latin typeface="Cambria" panose="02040503050406030204" pitchFamily="18" charset="0"/>
            </a:endParaRPr>
          </a:p>
          <a:p>
            <a:pPr marL="0" indent="0">
              <a:buNone/>
            </a:pPr>
            <a:r>
              <a:rPr lang="en-US" sz="900" dirty="0" smtClean="0">
                <a:latin typeface="Cambria" panose="02040503050406030204" pitchFamily="18" charset="0"/>
              </a:rPr>
              <a:t>raw=</a:t>
            </a:r>
            <a:r>
              <a:rPr lang="en-US" sz="900" dirty="0" err="1" smtClean="0">
                <a:latin typeface="Cambria" panose="02040503050406030204" pitchFamily="18" charset="0"/>
              </a:rPr>
              <a:t>io.Raw</a:t>
            </a:r>
            <a:r>
              <a:rPr lang="en-US" sz="900" dirty="0" smtClean="0">
                <a:latin typeface="Cambria" panose="02040503050406030204" pitchFamily="18" charset="0"/>
              </a:rPr>
              <a:t>('/')space/</a:t>
            </a:r>
            <a:r>
              <a:rPr lang="en-US" sz="900" dirty="0" err="1" smtClean="0">
                <a:latin typeface="Cambria" panose="02040503050406030204" pitchFamily="18" charset="0"/>
              </a:rPr>
              <a:t>tmsh</a:t>
            </a:r>
            <a:r>
              <a:rPr lang="en-US" sz="900" dirty="0" smtClean="0">
                <a:latin typeface="Cambria" panose="02040503050406030204" pitchFamily="18" charset="0"/>
              </a:rPr>
              <a:t>/1/users/</a:t>
            </a:r>
            <a:r>
              <a:rPr lang="en-US" sz="900" dirty="0" err="1" smtClean="0">
                <a:latin typeface="Cambria" panose="02040503050406030204" pitchFamily="18" charset="0"/>
              </a:rPr>
              <a:t>dietta</a:t>
            </a:r>
            <a:r>
              <a:rPr lang="en-US" sz="900" dirty="0" smtClean="0">
                <a:latin typeface="Cambria" panose="02040503050406030204" pitchFamily="18" charset="0"/>
              </a:rPr>
              <a:t>/</a:t>
            </a:r>
            <a:r>
              <a:rPr lang="en-US" sz="900" dirty="0" err="1" smtClean="0">
                <a:latin typeface="Cambria" panose="02040503050406030204" pitchFamily="18" charset="0"/>
              </a:rPr>
              <a:t>Wyss_MDD</a:t>
            </a:r>
            <a:r>
              <a:rPr lang="en-US" sz="900" dirty="0" smtClean="0">
                <a:latin typeface="Cambria" panose="02040503050406030204" pitchFamily="18" charset="0"/>
              </a:rPr>
              <a:t>/EEG_MEG/W113/131028/</a:t>
            </a:r>
            <a:r>
              <a:rPr lang="en-US" sz="900" dirty="0" err="1" smtClean="0">
                <a:latin typeface="Cambria" panose="02040503050406030204" pitchFamily="18" charset="0"/>
              </a:rPr>
              <a:t>raw_maxf</a:t>
            </a:r>
            <a:r>
              <a:rPr lang="en-US" sz="900" dirty="0" smtClean="0">
                <a:latin typeface="Cambria" panose="02040503050406030204" pitchFamily="18" charset="0"/>
              </a:rPr>
              <a:t>/W113HS2_EO6_SSSmctreocg8_raw.fif</a:t>
            </a:r>
          </a:p>
          <a:p>
            <a:pPr marL="0" indent="0">
              <a:buNone/>
            </a:pPr>
            <a:endParaRPr lang="en-US" sz="900" dirty="0" smtClean="0">
              <a:latin typeface="Cambria" panose="02040503050406030204" pitchFamily="18" charset="0"/>
            </a:endParaRPr>
          </a:p>
          <a:p>
            <a:pPr marL="0" indent="0">
              <a:buNone/>
            </a:pPr>
            <a:r>
              <a:rPr lang="en-US" sz="900" b="1" i="1" dirty="0" smtClean="0">
                <a:latin typeface="Cambria" panose="02040503050406030204" pitchFamily="18" charset="0"/>
              </a:rPr>
              <a:t># Set Analysis Parameters</a:t>
            </a:r>
          </a:p>
          <a:p>
            <a:pPr marL="0" indent="0">
              <a:buNone/>
            </a:pPr>
            <a:r>
              <a:rPr lang="en-US" sz="900" dirty="0" err="1">
                <a:latin typeface="Cambria" panose="02040503050406030204" pitchFamily="18" charset="0"/>
              </a:rPr>
              <a:t>Pxx</a:t>
            </a:r>
            <a:r>
              <a:rPr lang="en-US" sz="900" dirty="0">
                <a:latin typeface="Cambria" panose="02040503050406030204" pitchFamily="18" charset="0"/>
              </a:rPr>
              <a:t>, </a:t>
            </a:r>
            <a:r>
              <a:rPr lang="en-US" sz="900" dirty="0" err="1">
                <a:latin typeface="Cambria" panose="02040503050406030204" pitchFamily="18" charset="0"/>
              </a:rPr>
              <a:t>freqs</a:t>
            </a:r>
            <a:r>
              <a:rPr lang="en-US" sz="900" dirty="0">
                <a:latin typeface="Cambria" panose="02040503050406030204" pitchFamily="18" charset="0"/>
              </a:rPr>
              <a:t> = </a:t>
            </a:r>
            <a:r>
              <a:rPr lang="en-US" sz="900" dirty="0" err="1" smtClean="0">
                <a:latin typeface="Cambria" panose="02040503050406030204" pitchFamily="18" charset="0"/>
              </a:rPr>
              <a:t>plt.psd</a:t>
            </a:r>
            <a:endParaRPr lang="en-US" sz="900" dirty="0" smtClean="0">
              <a:latin typeface="Cambria" panose="02040503050406030204" pitchFamily="18" charset="0"/>
            </a:endParaRPr>
          </a:p>
          <a:p>
            <a:pPr marL="0" indent="0">
              <a:buNone/>
            </a:pPr>
            <a:endParaRPr lang="en-US" sz="900" dirty="0" smtClean="0">
              <a:latin typeface="Cambria" panose="02040503050406030204" pitchFamily="18" charset="0"/>
            </a:endParaRPr>
          </a:p>
          <a:p>
            <a:pPr marL="0" indent="0">
              <a:buNone/>
            </a:pPr>
            <a:r>
              <a:rPr lang="en-US" sz="900" b="1" i="1" dirty="0">
                <a:latin typeface="Cambria" panose="02040503050406030204" pitchFamily="18" charset="0"/>
              </a:rPr>
              <a:t># </a:t>
            </a:r>
            <a:r>
              <a:rPr lang="en-US" sz="900" b="1" i="1" dirty="0" smtClean="0">
                <a:latin typeface="Cambria" panose="02040503050406030204" pitchFamily="18" charset="0"/>
              </a:rPr>
              <a:t>Computation of  Bipolar Montage sensitive to left-right axis</a:t>
            </a:r>
            <a:endParaRPr lang="en-US" sz="900" b="1" i="1" dirty="0">
              <a:latin typeface="Cambria" panose="02040503050406030204" pitchFamily="18" charset="0"/>
            </a:endParaRPr>
          </a:p>
          <a:p>
            <a:pPr marL="0" indent="0">
              <a:buNone/>
            </a:pPr>
            <a:r>
              <a:rPr lang="en-US" sz="900" dirty="0" smtClean="0">
                <a:latin typeface="Cambria" panose="02040503050406030204" pitchFamily="18" charset="0"/>
              </a:rPr>
              <a:t>(</a:t>
            </a:r>
            <a:r>
              <a:rPr lang="en-US" sz="900" dirty="0" err="1">
                <a:latin typeface="Cambria" panose="02040503050406030204" pitchFamily="18" charset="0"/>
              </a:rPr>
              <a:t>raw_df</a:t>
            </a:r>
            <a:r>
              <a:rPr lang="en-US" sz="900" dirty="0">
                <a:latin typeface="Cambria" panose="02040503050406030204" pitchFamily="18" charset="0"/>
              </a:rPr>
              <a:t>[</a:t>
            </a:r>
            <a:r>
              <a:rPr lang="en-US" sz="900" dirty="0" err="1">
                <a:latin typeface="Cambria" panose="02040503050406030204" pitchFamily="18" charset="0"/>
              </a:rPr>
              <a:t>ch_names_diff</a:t>
            </a:r>
            <a:r>
              <a:rPr lang="en-US" sz="900" dirty="0">
                <a:latin typeface="Cambria" panose="02040503050406030204" pitchFamily="18" charset="0"/>
              </a:rPr>
              <a:t>[</a:t>
            </a:r>
            <a:r>
              <a:rPr lang="en-US" sz="900" dirty="0" err="1">
                <a:latin typeface="Cambria" panose="02040503050406030204" pitchFamily="18" charset="0"/>
              </a:rPr>
              <a:t>i</a:t>
            </a:r>
            <a:r>
              <a:rPr lang="en-US" sz="900" dirty="0">
                <a:latin typeface="Cambria" panose="02040503050406030204" pitchFamily="18" charset="0"/>
              </a:rPr>
              <a:t>][0]] - </a:t>
            </a:r>
            <a:r>
              <a:rPr lang="en-US" sz="900" dirty="0" err="1">
                <a:latin typeface="Cambria" panose="02040503050406030204" pitchFamily="18" charset="0"/>
              </a:rPr>
              <a:t>raw_df</a:t>
            </a:r>
            <a:r>
              <a:rPr lang="en-US" sz="900" dirty="0">
                <a:latin typeface="Cambria" panose="02040503050406030204" pitchFamily="18" charset="0"/>
              </a:rPr>
              <a:t>[</a:t>
            </a:r>
            <a:r>
              <a:rPr lang="en-US" sz="900" dirty="0" err="1">
                <a:latin typeface="Cambria" panose="02040503050406030204" pitchFamily="18" charset="0"/>
              </a:rPr>
              <a:t>ch_names_diff</a:t>
            </a:r>
            <a:r>
              <a:rPr lang="en-US" sz="900" dirty="0">
                <a:latin typeface="Cambria" panose="02040503050406030204" pitchFamily="18" charset="0"/>
              </a:rPr>
              <a:t>[</a:t>
            </a:r>
            <a:r>
              <a:rPr lang="en-US" sz="900" dirty="0" err="1">
                <a:latin typeface="Cambria" panose="02040503050406030204" pitchFamily="18" charset="0"/>
              </a:rPr>
              <a:t>i</a:t>
            </a:r>
            <a:r>
              <a:rPr lang="en-US" sz="900" dirty="0">
                <a:latin typeface="Cambria" panose="02040503050406030204" pitchFamily="18" charset="0"/>
              </a:rPr>
              <a:t>][1</a:t>
            </a:r>
            <a:r>
              <a:rPr lang="en-US" sz="900" dirty="0" smtClean="0">
                <a:latin typeface="Cambria" panose="02040503050406030204" pitchFamily="18" charset="0"/>
              </a:rPr>
              <a:t>]]</a:t>
            </a:r>
          </a:p>
          <a:p>
            <a:pPr marL="0" indent="0">
              <a:buNone/>
            </a:pPr>
            <a:endParaRPr lang="en-US" sz="900" dirty="0" smtClean="0">
              <a:latin typeface="Cambria" panose="02040503050406030204" pitchFamily="18" charset="0"/>
            </a:endParaRPr>
          </a:p>
          <a:p>
            <a:pPr marL="0" indent="0">
              <a:buNone/>
            </a:pPr>
            <a:r>
              <a:rPr lang="en-US" sz="900" b="1" i="1" dirty="0">
                <a:latin typeface="Cambria" panose="02040503050406030204" pitchFamily="18" charset="0"/>
              </a:rPr>
              <a:t># Set Analysis </a:t>
            </a:r>
            <a:r>
              <a:rPr lang="en-US" sz="900" b="1" i="1" dirty="0" smtClean="0">
                <a:latin typeface="Cambria" panose="02040503050406030204" pitchFamily="18" charset="0"/>
              </a:rPr>
              <a:t>Parameters for FFT</a:t>
            </a:r>
            <a:endParaRPr lang="en-US" sz="900" b="1" i="1" dirty="0">
              <a:latin typeface="Cambria" panose="02040503050406030204" pitchFamily="18" charset="0"/>
            </a:endParaRPr>
          </a:p>
          <a:p>
            <a:pPr marL="0" indent="0">
              <a:buNone/>
            </a:pPr>
            <a:r>
              <a:rPr lang="en-US" sz="900" dirty="0" smtClean="0">
                <a:latin typeface="Cambria" panose="02040503050406030204" pitchFamily="18" charset="0"/>
              </a:rPr>
              <a:t>NFFT=1004 # number of point in the buffer  #  ( </a:t>
            </a:r>
            <a:r>
              <a:rPr lang="en-US" sz="900" dirty="0" err="1" smtClean="0">
                <a:latin typeface="Cambria" panose="02040503050406030204" pitchFamily="18" charset="0"/>
              </a:rPr>
              <a:t>fmax</a:t>
            </a:r>
            <a:r>
              <a:rPr lang="en-US" sz="900" dirty="0" smtClean="0">
                <a:latin typeface="Cambria" panose="02040503050406030204" pitchFamily="18" charset="0"/>
              </a:rPr>
              <a:t>-= 504 ) (</a:t>
            </a:r>
            <a:r>
              <a:rPr lang="en-US" sz="900" b="1" dirty="0" err="1" smtClean="0">
                <a:latin typeface="Cambria" panose="02040503050406030204" pitchFamily="18" charset="0"/>
              </a:rPr>
              <a:t>Nyquist</a:t>
            </a:r>
            <a:r>
              <a:rPr lang="en-US" sz="900" b="1" dirty="0" smtClean="0">
                <a:latin typeface="Cambria" panose="02040503050406030204" pitchFamily="18" charset="0"/>
              </a:rPr>
              <a:t> frequency would ½ (sampling rate) </a:t>
            </a:r>
            <a:endParaRPr lang="en-US" sz="900" b="1" dirty="0">
              <a:latin typeface="Cambria" panose="02040503050406030204" pitchFamily="18" charset="0"/>
            </a:endParaRPr>
          </a:p>
          <a:p>
            <a:pPr marL="0" indent="0">
              <a:buNone/>
            </a:pPr>
            <a:r>
              <a:rPr lang="en-US" sz="900" dirty="0" smtClean="0">
                <a:latin typeface="Cambria" panose="02040503050406030204" pitchFamily="18" charset="0"/>
              </a:rPr>
              <a:t>Fs=1004 </a:t>
            </a:r>
            <a:r>
              <a:rPr lang="en-US" sz="900" b="1" dirty="0" smtClean="0">
                <a:latin typeface="Cambria" panose="02040503050406030204" pitchFamily="18" charset="0"/>
              </a:rPr>
              <a:t># sampling frequency  ( data points per second)</a:t>
            </a:r>
          </a:p>
          <a:p>
            <a:pPr marL="0" indent="0">
              <a:buNone/>
            </a:pPr>
            <a:r>
              <a:rPr lang="en-US" sz="900" b="1" dirty="0" smtClean="0">
                <a:latin typeface="Cambria" panose="02040503050406030204" pitchFamily="18" charset="0"/>
              </a:rPr>
              <a:t>Frequency resolution is 1 Hz bins</a:t>
            </a:r>
            <a:endParaRPr lang="en-US" sz="900" b="1" dirty="0">
              <a:latin typeface="Cambria" panose="02040503050406030204" pitchFamily="18" charset="0"/>
            </a:endParaRPr>
          </a:p>
          <a:p>
            <a:pPr marL="0" indent="0">
              <a:buNone/>
            </a:pPr>
            <a:r>
              <a:rPr lang="en-US" sz="900" dirty="0" err="1" smtClean="0">
                <a:latin typeface="Cambria" panose="02040503050406030204" pitchFamily="18" charset="0"/>
              </a:rPr>
              <a:t>Nooverlap</a:t>
            </a:r>
            <a:r>
              <a:rPr lang="en-US" sz="900" dirty="0" smtClean="0">
                <a:latin typeface="Cambria" panose="02040503050406030204" pitchFamily="18" charset="0"/>
              </a:rPr>
              <a:t> = 0 # </a:t>
            </a:r>
            <a:r>
              <a:rPr lang="en-US" sz="900" b="1" dirty="0" smtClean="0">
                <a:latin typeface="Cambria" panose="02040503050406030204" pitchFamily="18" charset="0"/>
              </a:rPr>
              <a:t>no overlap between windows </a:t>
            </a:r>
          </a:p>
          <a:p>
            <a:pPr marL="0" indent="0">
              <a:buNone/>
            </a:pPr>
            <a:endParaRPr lang="en-US" sz="900" b="1" i="1" dirty="0">
              <a:latin typeface="Cambria" panose="02040503050406030204" pitchFamily="18" charset="0"/>
            </a:endParaRPr>
          </a:p>
          <a:p>
            <a:pPr marL="0" indent="0">
              <a:buNone/>
            </a:pPr>
            <a:r>
              <a:rPr lang="en-US" sz="900" b="1" i="1" dirty="0" smtClean="0">
                <a:latin typeface="Cambria" panose="02040503050406030204" pitchFamily="18" charset="0"/>
              </a:rPr>
              <a:t> # Plot PSDs</a:t>
            </a:r>
          </a:p>
          <a:p>
            <a:pPr marL="0" indent="0">
              <a:buNone/>
            </a:pPr>
            <a:r>
              <a:rPr lang="en-US" sz="900" dirty="0" err="1">
                <a:latin typeface="Cambria" panose="02040503050406030204" pitchFamily="18" charset="0"/>
              </a:rPr>
              <a:t>plt.plot</a:t>
            </a:r>
            <a:r>
              <a:rPr lang="en-US" sz="900" dirty="0">
                <a:latin typeface="Cambria" panose="02040503050406030204" pitchFamily="18" charset="0"/>
              </a:rPr>
              <a:t>(</a:t>
            </a:r>
            <a:r>
              <a:rPr lang="en-US" sz="900" dirty="0" err="1">
                <a:latin typeface="Cambria" panose="02040503050406030204" pitchFamily="18" charset="0"/>
              </a:rPr>
              <a:t>freqs</a:t>
            </a:r>
            <a:r>
              <a:rPr lang="en-US" sz="900" dirty="0">
                <a:latin typeface="Cambria" panose="02040503050406030204" pitchFamily="18" charset="0"/>
              </a:rPr>
              <a:t>[</a:t>
            </a:r>
            <a:r>
              <a:rPr lang="en-US" sz="900" dirty="0" err="1">
                <a:latin typeface="Cambria" panose="02040503050406030204" pitchFamily="18" charset="0"/>
              </a:rPr>
              <a:t>freqs</a:t>
            </a:r>
            <a:r>
              <a:rPr lang="en-US" sz="900" dirty="0">
                <a:latin typeface="Cambria" panose="02040503050406030204" pitchFamily="18" charset="0"/>
              </a:rPr>
              <a:t> &lt;= 100], 10*np.log10(</a:t>
            </a:r>
            <a:r>
              <a:rPr lang="en-US" sz="900" dirty="0" err="1">
                <a:latin typeface="Cambria" panose="02040503050406030204" pitchFamily="18" charset="0"/>
              </a:rPr>
              <a:t>Pxx_list</a:t>
            </a:r>
            <a:r>
              <a:rPr lang="en-US" sz="900" dirty="0">
                <a:latin typeface="Cambria" panose="02040503050406030204" pitchFamily="18" charset="0"/>
              </a:rPr>
              <a:t>[0][</a:t>
            </a:r>
            <a:r>
              <a:rPr lang="en-US" sz="900" dirty="0" err="1">
                <a:latin typeface="Cambria" panose="02040503050406030204" pitchFamily="18" charset="0"/>
              </a:rPr>
              <a:t>freqs</a:t>
            </a:r>
            <a:r>
              <a:rPr lang="en-US" sz="900" dirty="0">
                <a:latin typeface="Cambria" panose="02040503050406030204" pitchFamily="18" charset="0"/>
              </a:rPr>
              <a:t> &lt;= 100]), c='r</a:t>
            </a:r>
            <a:r>
              <a:rPr lang="en-US" sz="900" dirty="0" smtClean="0">
                <a:latin typeface="Cambria" panose="02040503050406030204" pitchFamily="18" charset="0"/>
              </a:rPr>
              <a:t>') </a:t>
            </a:r>
            <a:r>
              <a:rPr lang="en-US" sz="900" b="1" dirty="0" smtClean="0">
                <a:latin typeface="Cambria" panose="02040503050406030204" pitchFamily="18" charset="0"/>
              </a:rPr>
              <a:t># compute and plot LH PSD</a:t>
            </a:r>
            <a:endParaRPr lang="en-US" sz="900" b="1" dirty="0">
              <a:latin typeface="Cambria" panose="02040503050406030204" pitchFamily="18" charset="0"/>
            </a:endParaRPr>
          </a:p>
          <a:p>
            <a:pPr marL="0" indent="0">
              <a:buNone/>
            </a:pPr>
            <a:endParaRPr lang="en-US" sz="900" dirty="0">
              <a:latin typeface="Cambria" panose="02040503050406030204" pitchFamily="18" charset="0"/>
            </a:endParaRPr>
          </a:p>
          <a:p>
            <a:pPr marL="0" indent="0">
              <a:buNone/>
            </a:pPr>
            <a:r>
              <a:rPr lang="en-US" sz="900" dirty="0" err="1">
                <a:latin typeface="Cambria" panose="02040503050406030204" pitchFamily="18" charset="0"/>
              </a:rPr>
              <a:t>plt.plot</a:t>
            </a:r>
            <a:r>
              <a:rPr lang="en-US" sz="900" dirty="0">
                <a:latin typeface="Cambria" panose="02040503050406030204" pitchFamily="18" charset="0"/>
              </a:rPr>
              <a:t>(</a:t>
            </a:r>
            <a:r>
              <a:rPr lang="en-US" sz="900" dirty="0" err="1">
                <a:latin typeface="Cambria" panose="02040503050406030204" pitchFamily="18" charset="0"/>
              </a:rPr>
              <a:t>freqs</a:t>
            </a:r>
            <a:r>
              <a:rPr lang="en-US" sz="900" dirty="0">
                <a:latin typeface="Cambria" panose="02040503050406030204" pitchFamily="18" charset="0"/>
              </a:rPr>
              <a:t>[</a:t>
            </a:r>
            <a:r>
              <a:rPr lang="en-US" sz="900" dirty="0" err="1">
                <a:latin typeface="Cambria" panose="02040503050406030204" pitchFamily="18" charset="0"/>
              </a:rPr>
              <a:t>freqs</a:t>
            </a:r>
            <a:r>
              <a:rPr lang="en-US" sz="900" dirty="0">
                <a:latin typeface="Cambria" panose="02040503050406030204" pitchFamily="18" charset="0"/>
              </a:rPr>
              <a:t> &lt;= 100], 10*np.log10(</a:t>
            </a:r>
            <a:r>
              <a:rPr lang="en-US" sz="900" dirty="0" err="1">
                <a:latin typeface="Cambria" panose="02040503050406030204" pitchFamily="18" charset="0"/>
              </a:rPr>
              <a:t>Pxx_list</a:t>
            </a:r>
            <a:r>
              <a:rPr lang="en-US" sz="900" dirty="0">
                <a:latin typeface="Cambria" panose="02040503050406030204" pitchFamily="18" charset="0"/>
              </a:rPr>
              <a:t>[1][</a:t>
            </a:r>
            <a:r>
              <a:rPr lang="en-US" sz="900" dirty="0" err="1">
                <a:latin typeface="Cambria" panose="02040503050406030204" pitchFamily="18" charset="0"/>
              </a:rPr>
              <a:t>freqs</a:t>
            </a:r>
            <a:r>
              <a:rPr lang="en-US" sz="900" dirty="0">
                <a:latin typeface="Cambria" panose="02040503050406030204" pitchFamily="18" charset="0"/>
              </a:rPr>
              <a:t> &lt;= 100]), c='b</a:t>
            </a:r>
            <a:r>
              <a:rPr lang="en-US" sz="900" dirty="0" smtClean="0">
                <a:latin typeface="Cambria" panose="02040503050406030204" pitchFamily="18" charset="0"/>
              </a:rPr>
              <a:t>') </a:t>
            </a:r>
            <a:r>
              <a:rPr lang="en-US" sz="900" b="1" dirty="0" smtClean="0">
                <a:latin typeface="Cambria" panose="02040503050406030204" pitchFamily="18" charset="0"/>
              </a:rPr>
              <a:t># compute and plot RH PSD </a:t>
            </a:r>
          </a:p>
          <a:p>
            <a:pPr marL="0" indent="0">
              <a:buNone/>
            </a:pPr>
            <a:endParaRPr lang="en-US" sz="700" dirty="0" smtClean="0"/>
          </a:p>
          <a:p>
            <a:pPr marL="0" indent="0">
              <a:buNone/>
            </a:pPr>
            <a:endParaRPr lang="en-US" sz="700" dirty="0" smtClean="0"/>
          </a:p>
          <a:p>
            <a:pPr marL="0" indent="0">
              <a:buNone/>
            </a:pPr>
            <a:endParaRPr lang="en-US" sz="700" dirty="0" smtClean="0"/>
          </a:p>
          <a:p>
            <a:pPr marL="0" indent="0">
              <a:buNone/>
            </a:pPr>
            <a:endParaRPr lang="en-US" sz="800" dirty="0"/>
          </a:p>
        </p:txBody>
      </p:sp>
      <p:sp>
        <p:nvSpPr>
          <p:cNvPr id="4" name="Slide Number Placeholder 3"/>
          <p:cNvSpPr>
            <a:spLocks noGrp="1"/>
          </p:cNvSpPr>
          <p:nvPr>
            <p:ph type="sldNum" sz="quarter" idx="12"/>
          </p:nvPr>
        </p:nvSpPr>
        <p:spPr/>
        <p:txBody>
          <a:bodyPr/>
          <a:lstStyle/>
          <a:p>
            <a:fld id="{85BAB8F8-7F43-4DFE-8E5C-34D98EEF7C46}" type="slidenum">
              <a:rPr lang="en-US" smtClean="0"/>
              <a:t>19</a:t>
            </a:fld>
            <a:endParaRPr lang="en-US" dirty="0"/>
          </a:p>
        </p:txBody>
      </p:sp>
    </p:spTree>
    <p:extLst>
      <p:ext uri="{BB962C8B-B14F-4D97-AF65-F5344CB8AC3E}">
        <p14:creationId xmlns:p14="http://schemas.microsoft.com/office/powerpoint/2010/main" val="2178311292"/>
      </p:ext>
    </p:extLst>
  </p:cSld>
  <p:clrMapOvr>
    <a:masterClrMapping/>
  </p:clrMapOvr>
  <mc:AlternateContent xmlns:mc="http://schemas.openxmlformats.org/markup-compatibility/2006">
    <mc:Choice xmlns:p14="http://schemas.microsoft.com/office/powerpoint/2010/main" Requires="p14">
      <p:transition spd="slow" p14:dur="2000" advTm="44493"/>
    </mc:Choice>
    <mc:Fallback>
      <p:transition xmlns:p14="http://schemas.microsoft.com/office/powerpoint/2010/main" spd="slow" advTm="44493"/>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Outline</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latin typeface="Cambria"/>
                <a:cs typeface="Cambria"/>
              </a:rPr>
              <a:t>   </a:t>
            </a:r>
            <a:r>
              <a:rPr lang="en-US" b="1" dirty="0" smtClean="0">
                <a:latin typeface="Cambria"/>
                <a:cs typeface="Cambria"/>
              </a:rPr>
              <a:t>Introduction</a:t>
            </a:r>
          </a:p>
          <a:p>
            <a:r>
              <a:rPr lang="en-US" dirty="0">
                <a:latin typeface="Cambria"/>
                <a:cs typeface="Cambria"/>
              </a:rPr>
              <a:t> </a:t>
            </a:r>
            <a:r>
              <a:rPr lang="en-US" dirty="0" smtClean="0">
                <a:latin typeface="Cambria"/>
                <a:cs typeface="Cambria"/>
              </a:rPr>
              <a:t>  Methods</a:t>
            </a:r>
          </a:p>
          <a:p>
            <a:pPr lvl="1"/>
            <a:r>
              <a:rPr lang="en-US" dirty="0" smtClean="0">
                <a:latin typeface="Cambria"/>
                <a:cs typeface="Cambria"/>
              </a:rPr>
              <a:t>Data Collection </a:t>
            </a:r>
          </a:p>
          <a:p>
            <a:pPr lvl="1"/>
            <a:r>
              <a:rPr lang="en-US" dirty="0" smtClean="0">
                <a:latin typeface="Cambria"/>
                <a:cs typeface="Cambria"/>
              </a:rPr>
              <a:t>Analysis</a:t>
            </a:r>
            <a:endParaRPr lang="en-US" dirty="0">
              <a:latin typeface="Cambria"/>
              <a:cs typeface="Cambria"/>
            </a:endParaRPr>
          </a:p>
          <a:p>
            <a:r>
              <a:rPr lang="en-US" dirty="0" smtClean="0">
                <a:latin typeface="Cambria"/>
                <a:cs typeface="Cambria"/>
              </a:rPr>
              <a:t>   Results</a:t>
            </a:r>
          </a:p>
          <a:p>
            <a:pPr lvl="1"/>
            <a:r>
              <a:rPr lang="en-US" dirty="0" smtClean="0">
                <a:latin typeface="Cambria"/>
                <a:cs typeface="Cambria"/>
              </a:rPr>
              <a:t>EEG, MEG, MEG Cortical Space</a:t>
            </a:r>
            <a:endParaRPr lang="en-US" dirty="0">
              <a:latin typeface="Cambria"/>
              <a:cs typeface="Cambria"/>
            </a:endParaRPr>
          </a:p>
          <a:p>
            <a:r>
              <a:rPr lang="en-US" dirty="0" smtClean="0">
                <a:latin typeface="Cambria"/>
                <a:cs typeface="Cambria"/>
              </a:rPr>
              <a:t>   Discussion</a:t>
            </a:r>
          </a:p>
          <a:p>
            <a:pPr marL="0" indent="0">
              <a:buNone/>
            </a:pPr>
            <a:endParaRPr lang="en-US" dirty="0" smtClean="0">
              <a:latin typeface="Cambria"/>
              <a:cs typeface="Cambria"/>
            </a:endParaRPr>
          </a:p>
          <a:p>
            <a:pPr marL="457200" lvl="1" indent="0">
              <a:buNone/>
            </a:pPr>
            <a:endParaRPr lang="en-US" dirty="0" smtClean="0">
              <a:latin typeface="Cambria"/>
              <a:cs typeface="Cambria"/>
            </a:endParaRPr>
          </a:p>
          <a:p>
            <a:pPr marL="457200" lvl="1" indent="0">
              <a:buNone/>
            </a:pPr>
            <a:endParaRPr lang="en-US" dirty="0" smtClean="0"/>
          </a:p>
        </p:txBody>
      </p:sp>
    </p:spTree>
    <p:extLst>
      <p:ext uri="{BB962C8B-B14F-4D97-AF65-F5344CB8AC3E}">
        <p14:creationId xmlns:p14="http://schemas.microsoft.com/office/powerpoint/2010/main" val="2430201435"/>
      </p:ext>
    </p:extLst>
  </p:cSld>
  <p:clrMapOvr>
    <a:masterClrMapping/>
  </p:clrMapOvr>
  <mc:AlternateContent xmlns:mc="http://schemas.openxmlformats.org/markup-compatibility/2006">
    <mc:Choice xmlns:p14="http://schemas.microsoft.com/office/powerpoint/2010/main" Requires="p14">
      <p:transition spd="slow" p14:dur="2000" advTm="59147"/>
    </mc:Choice>
    <mc:Fallback>
      <p:transition xmlns:p14="http://schemas.microsoft.com/office/powerpoint/2010/main" spd="slow" advTm="59147"/>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Frontal Asymmetry</a:t>
            </a:r>
            <a:endParaRPr lang="en-US" dirty="0">
              <a:latin typeface="Cambria" panose="02040503050406030204" pitchFamily="18" charset="0"/>
            </a:endParaRPr>
          </a:p>
        </p:txBody>
      </p:sp>
      <p:pic>
        <p:nvPicPr>
          <p:cNvPr id="6" name="Content Placeholder 5" descr="Screen Shot 2015-11-13 at 1.19.21 A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3971" r="3097" b="11011"/>
          <a:stretch/>
        </p:blipFill>
        <p:spPr>
          <a:xfrm>
            <a:off x="3581400" y="1676400"/>
            <a:ext cx="5180818" cy="4027617"/>
          </a:xfrm>
        </p:spPr>
      </p:pic>
      <p:sp>
        <p:nvSpPr>
          <p:cNvPr id="3" name="Slide Number Placeholder 2"/>
          <p:cNvSpPr>
            <a:spLocks noGrp="1"/>
          </p:cNvSpPr>
          <p:nvPr>
            <p:ph type="sldNum" sz="quarter" idx="12"/>
          </p:nvPr>
        </p:nvSpPr>
        <p:spPr/>
        <p:txBody>
          <a:bodyPr/>
          <a:lstStyle/>
          <a:p>
            <a:fld id="{85BAB8F8-7F43-4DFE-8E5C-34D98EEF7C46}" type="slidenum">
              <a:rPr lang="en-US" smtClean="0"/>
              <a:t>20</a:t>
            </a:fld>
            <a:endParaRPr lang="en-US" dirty="0"/>
          </a:p>
        </p:txBody>
      </p:sp>
      <p:sp>
        <p:nvSpPr>
          <p:cNvPr id="8" name="TextBox 7"/>
          <p:cNvSpPr txBox="1"/>
          <p:nvPr/>
        </p:nvSpPr>
        <p:spPr>
          <a:xfrm>
            <a:off x="457200" y="1752600"/>
            <a:ext cx="2743200" cy="1754327"/>
          </a:xfrm>
          <a:prstGeom prst="rect">
            <a:avLst/>
          </a:prstGeom>
          <a:noFill/>
        </p:spPr>
        <p:txBody>
          <a:bodyPr wrap="square" rtlCol="0">
            <a:spAutoFit/>
          </a:bodyPr>
          <a:lstStyle/>
          <a:p>
            <a:pPr marL="285750" indent="-285750">
              <a:buFont typeface="Arial"/>
              <a:buChar char="•"/>
            </a:pPr>
            <a:r>
              <a:rPr lang="en-US" dirty="0" smtClean="0">
                <a:latin typeface="Cambria"/>
                <a:cs typeface="Cambria"/>
              </a:rPr>
              <a:t>Frontal Asymmetry Model:  EEG detects less left hemispheric activity relative to the right within the frontal lobe </a:t>
            </a:r>
            <a:endParaRPr lang="en-US" dirty="0">
              <a:latin typeface="Cambria"/>
              <a:cs typeface="Cambria"/>
            </a:endParaRPr>
          </a:p>
        </p:txBody>
      </p:sp>
      <p:sp>
        <p:nvSpPr>
          <p:cNvPr id="9" name="TextBox 8"/>
          <p:cNvSpPr txBox="1"/>
          <p:nvPr/>
        </p:nvSpPr>
        <p:spPr>
          <a:xfrm>
            <a:off x="2859441" y="6019800"/>
            <a:ext cx="5964919" cy="276999"/>
          </a:xfrm>
          <a:prstGeom prst="rect">
            <a:avLst/>
          </a:prstGeom>
          <a:noFill/>
        </p:spPr>
        <p:txBody>
          <a:bodyPr wrap="square" rtlCol="0">
            <a:spAutoFit/>
          </a:bodyPr>
          <a:lstStyle/>
          <a:p>
            <a:r>
              <a:rPr lang="en-US" sz="1200" dirty="0"/>
              <a:t>Source: http://neuroinf.blogspot.com/2014/07/</a:t>
            </a:r>
            <a:r>
              <a:rPr lang="en-US" sz="1200" dirty="0" err="1"/>
              <a:t>eeg</a:t>
            </a:r>
            <a:r>
              <a:rPr lang="en-US" sz="1200" dirty="0"/>
              <a:t>-data-analysis-of-audio-induced-</a:t>
            </a:r>
            <a:r>
              <a:rPr lang="en-US" sz="1200" dirty="0" err="1"/>
              <a:t>fear.html</a:t>
            </a:r>
            <a:endParaRPr lang="en-US" sz="1200" dirty="0"/>
          </a:p>
        </p:txBody>
      </p:sp>
    </p:spTree>
    <p:extLst>
      <p:ext uri="{BB962C8B-B14F-4D97-AF65-F5344CB8AC3E}">
        <p14:creationId xmlns:p14="http://schemas.microsoft.com/office/powerpoint/2010/main" val="133257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latin typeface="Cambria" panose="02040503050406030204" pitchFamily="18" charset="0"/>
              </a:rPr>
              <a:t>Frontal Alpha Asymmetry Scores</a:t>
            </a:r>
            <a:endParaRPr lang="en-US" dirty="0">
              <a:latin typeface="Cambria" panose="02040503050406030204" pitchFamily="18" charset="0"/>
            </a:endParaRPr>
          </a:p>
        </p:txBody>
      </p:sp>
      <p:graphicFrame>
        <p:nvGraphicFramePr>
          <p:cNvPr id="6" name="Content Placeholder 7"/>
          <p:cNvGraphicFramePr>
            <a:graphicFrameLocks noGrp="1"/>
          </p:cNvGraphicFramePr>
          <p:nvPr>
            <p:ph sz="half" idx="1"/>
            <p:extLst>
              <p:ext uri="{D42A27DB-BD31-4B8C-83A1-F6EECF244321}">
                <p14:modId xmlns:p14="http://schemas.microsoft.com/office/powerpoint/2010/main" val="59614768"/>
              </p:ext>
            </p:extLst>
          </p:nvPr>
        </p:nvGraphicFramePr>
        <p:xfrm>
          <a:off x="4800600" y="1521460"/>
          <a:ext cx="4060984" cy="3347720"/>
        </p:xfrm>
        <a:graphic>
          <a:graphicData uri="http://schemas.openxmlformats.org/drawingml/2006/table">
            <a:tbl>
              <a:tblPr firstRow="1" bandRow="1">
                <a:tableStyleId>{5940675A-B579-460E-94D1-54222C63F5DA}</a:tableStyleId>
              </a:tblPr>
              <a:tblGrid>
                <a:gridCol w="1676400"/>
                <a:gridCol w="1219200"/>
                <a:gridCol w="1165384"/>
              </a:tblGrid>
              <a:tr h="381000">
                <a:tc>
                  <a:txBody>
                    <a:bodyPr/>
                    <a:lstStyle/>
                    <a:p>
                      <a:pPr algn="ctr" fontAlgn="b"/>
                      <a:r>
                        <a:rPr lang="en-US" sz="1100" b="0" i="0" u="none" strike="noStrike" dirty="0" smtClean="0">
                          <a:solidFill>
                            <a:srgbClr val="000000"/>
                          </a:solidFill>
                          <a:effectLst/>
                          <a:latin typeface="Cambria" panose="02040503050406030204" pitchFamily="18" charset="0"/>
                        </a:rPr>
                        <a:t>MDD SFS</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u="none" strike="noStrike" baseline="0" dirty="0" smtClean="0">
                          <a:effectLst/>
                          <a:latin typeface="Cambria" panose="02040503050406030204" pitchFamily="18" charset="0"/>
                        </a:rPr>
                        <a:t> LH</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b="0" i="0" u="none" strike="noStrike" baseline="0" dirty="0" smtClean="0">
                          <a:solidFill>
                            <a:srgbClr val="000000"/>
                          </a:solidFill>
                          <a:effectLst/>
                          <a:latin typeface="Cambria" panose="02040503050406030204" pitchFamily="18" charset="0"/>
                        </a:rPr>
                        <a:t>RH</a:t>
                      </a:r>
                      <a:endParaRPr lang="en-US" sz="1100" b="0" i="0" u="none" strike="noStrike" dirty="0">
                        <a:solidFill>
                          <a:srgbClr val="000000"/>
                        </a:solidFill>
                        <a:effectLst/>
                        <a:latin typeface="Cambria" panose="02040503050406030204" pitchFamily="18" charset="0"/>
                      </a:endParaRP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Frequency </a:t>
                      </a:r>
                      <a:r>
                        <a:rPr lang="en-US" sz="1100" u="none" strike="noStrike" dirty="0" smtClean="0">
                          <a:effectLst/>
                          <a:latin typeface="Cambria" panose="02040503050406030204" pitchFamily="18" charset="0"/>
                        </a:rPr>
                        <a:t> (Hz)</a:t>
                      </a:r>
                      <a:endParaRPr lang="en-US" sz="1100" b="0" i="0" u="none" strike="noStrike" dirty="0">
                        <a:solidFill>
                          <a:srgbClr val="000000"/>
                        </a:solidFill>
                        <a:effectLst/>
                        <a:latin typeface="Cambria" panose="02040503050406030204" pitchFamily="18" charset="0"/>
                      </a:endParaRPr>
                    </a:p>
                  </a:txBody>
                  <a:tcPr marL="8013" marR="8013" marT="9525" marB="0" anchor="ctr"/>
                </a:tc>
                <a:tc gridSpan="2">
                  <a:txBody>
                    <a:bodyPr/>
                    <a:lstStyle/>
                    <a:p>
                      <a:pPr algn="ctr"/>
                      <a:r>
                        <a:rPr lang="en-US" sz="1200" dirty="0" smtClean="0">
                          <a:solidFill>
                            <a:schemeClr val="tx1"/>
                          </a:solidFill>
                          <a:latin typeface="Cambria" panose="02040503050406030204" pitchFamily="18" charset="0"/>
                        </a:rPr>
                        <a:t>Power</a:t>
                      </a:r>
                      <a:r>
                        <a:rPr lang="en-US" sz="1200" baseline="0" dirty="0" smtClean="0">
                          <a:solidFill>
                            <a:schemeClr val="tx1"/>
                          </a:solidFill>
                          <a:latin typeface="Cambria" panose="02040503050406030204" pitchFamily="18" charset="0"/>
                        </a:rPr>
                        <a:t> Values</a:t>
                      </a:r>
                      <a:r>
                        <a:rPr lang="en-US" sz="1200" dirty="0" smtClean="0">
                          <a:solidFill>
                            <a:schemeClr val="tx1"/>
                          </a:solidFill>
                          <a:latin typeface="Cambria" panose="02040503050406030204" pitchFamily="18" charset="0"/>
                        </a:rPr>
                        <a:t> </a:t>
                      </a:r>
                      <a:r>
                        <a:rPr lang="en-US" sz="1200" baseline="0" dirty="0" smtClean="0">
                          <a:solidFill>
                            <a:schemeClr val="tx1"/>
                          </a:solidFill>
                          <a:latin typeface="Cambria" panose="02040503050406030204" pitchFamily="18" charset="0"/>
                        </a:rPr>
                        <a:t> (dB/Hz)</a:t>
                      </a:r>
                      <a:endParaRPr lang="en-US" sz="1400" dirty="0">
                        <a:solidFill>
                          <a:schemeClr val="tx1"/>
                        </a:solidFill>
                        <a:latin typeface="Cambria" panose="02040503050406030204" pitchFamily="18" charset="0"/>
                      </a:endParaRPr>
                    </a:p>
                  </a:txBody>
                  <a:tcPr marL="8013" marR="8013" marT="9525" marB="0" anchor="ctr"/>
                </a:tc>
                <a:tc hMerge="1">
                  <a:txBody>
                    <a:bodyPr/>
                    <a:lstStyle/>
                    <a:p>
                      <a:endParaRPr lang="en-US" dirty="0"/>
                    </a:p>
                  </a:txBody>
                  <a:tcPr marL="8013" marR="8013" marT="9525" marB="0" anchor="ctr"/>
                </a:tc>
              </a:tr>
              <a:tr h="370840">
                <a:tc>
                  <a:txBody>
                    <a:bodyPr/>
                    <a:lstStyle/>
                    <a:p>
                      <a:pPr algn="ctr" fontAlgn="b"/>
                      <a:r>
                        <a:rPr lang="en-US" sz="1100" b="0" i="0" u="none" strike="noStrike" dirty="0" smtClean="0">
                          <a:solidFill>
                            <a:srgbClr val="000000"/>
                          </a:solidFill>
                          <a:effectLst/>
                          <a:latin typeface="Cambria" panose="02040503050406030204" pitchFamily="18" charset="0"/>
                        </a:rPr>
                        <a:t>8</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lumMod val="50000"/>
                            </a:prstClr>
                          </a:solidFill>
                          <a:effectLst/>
                          <a:uLnTx/>
                          <a:uFillTx/>
                          <a:latin typeface="Cambria" panose="02040503050406030204" pitchFamily="18" charset="0"/>
                          <a:ea typeface="+mn-ea"/>
                          <a:cs typeface="+mn-cs"/>
                        </a:rPr>
                        <a:t>-53.10</a:t>
                      </a:r>
                    </a:p>
                  </a:txBody>
                  <a:tcPr marL="8013" marR="8013" marT="9525"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bg1">
                              <a:lumMod val="50000"/>
                            </a:schemeClr>
                          </a:solidFill>
                          <a:effectLst/>
                          <a:latin typeface="Cambria" panose="02040503050406030204" pitchFamily="18" charset="0"/>
                        </a:rPr>
                        <a:t>-48.14</a:t>
                      </a: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9</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u="none" strike="noStrike" dirty="0">
                          <a:solidFill>
                            <a:schemeClr val="bg1">
                              <a:lumMod val="50000"/>
                            </a:schemeClr>
                          </a:solidFill>
                          <a:effectLst/>
                          <a:latin typeface="Cambria" panose="02040503050406030204" pitchFamily="18" charset="0"/>
                        </a:rPr>
                        <a:t>-</a:t>
                      </a:r>
                      <a:r>
                        <a:rPr lang="en-US" sz="1100" u="none" strike="noStrike" dirty="0" smtClean="0">
                          <a:solidFill>
                            <a:schemeClr val="bg1">
                              <a:lumMod val="50000"/>
                            </a:schemeClr>
                          </a:solidFill>
                          <a:effectLst/>
                          <a:latin typeface="Cambria" panose="02040503050406030204" pitchFamily="18" charset="0"/>
                        </a:rPr>
                        <a:t>53.11</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c>
                  <a:txBody>
                    <a:bodyPr/>
                    <a:lstStyle/>
                    <a:p>
                      <a:pPr algn="ctr" fontAlgn="b"/>
                      <a:r>
                        <a:rPr lang="en-US" sz="1100" b="0" i="0" u="none" strike="noStrike" dirty="0">
                          <a:solidFill>
                            <a:schemeClr val="bg1">
                              <a:lumMod val="50000"/>
                            </a:schemeClr>
                          </a:solidFill>
                          <a:effectLst/>
                          <a:latin typeface="Cambria" panose="02040503050406030204" pitchFamily="18" charset="0"/>
                        </a:rPr>
                        <a:t>-</a:t>
                      </a:r>
                      <a:r>
                        <a:rPr lang="en-US" sz="1100" b="0" i="0" u="none" strike="noStrike" dirty="0" smtClean="0">
                          <a:solidFill>
                            <a:schemeClr val="bg1">
                              <a:lumMod val="50000"/>
                            </a:schemeClr>
                          </a:solidFill>
                          <a:effectLst/>
                          <a:latin typeface="Cambria" panose="02040503050406030204" pitchFamily="18" charset="0"/>
                        </a:rPr>
                        <a:t>48.14</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10</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u="none" strike="noStrike" dirty="0">
                          <a:solidFill>
                            <a:schemeClr val="bg1">
                              <a:lumMod val="50000"/>
                            </a:schemeClr>
                          </a:solidFill>
                          <a:effectLst/>
                          <a:latin typeface="Cambria" panose="02040503050406030204" pitchFamily="18" charset="0"/>
                        </a:rPr>
                        <a:t>-</a:t>
                      </a:r>
                      <a:r>
                        <a:rPr lang="en-US" sz="1100" u="none" strike="noStrike" dirty="0" smtClean="0">
                          <a:solidFill>
                            <a:schemeClr val="bg1">
                              <a:lumMod val="50000"/>
                            </a:schemeClr>
                          </a:solidFill>
                          <a:effectLst/>
                          <a:latin typeface="Cambria" panose="02040503050406030204" pitchFamily="18" charset="0"/>
                        </a:rPr>
                        <a:t>53.86</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c>
                  <a:txBody>
                    <a:bodyPr/>
                    <a:lstStyle/>
                    <a:p>
                      <a:pPr algn="ctr" fontAlgn="b"/>
                      <a:r>
                        <a:rPr lang="en-US" sz="1100" b="0" i="0" u="none" strike="noStrike" dirty="0">
                          <a:solidFill>
                            <a:schemeClr val="bg1">
                              <a:lumMod val="50000"/>
                            </a:schemeClr>
                          </a:solidFill>
                          <a:effectLst/>
                          <a:latin typeface="Cambria" panose="02040503050406030204" pitchFamily="18" charset="0"/>
                        </a:rPr>
                        <a:t>-</a:t>
                      </a:r>
                      <a:r>
                        <a:rPr lang="en-US" sz="1100" b="0" i="0" u="none" strike="noStrike" dirty="0" smtClean="0">
                          <a:solidFill>
                            <a:schemeClr val="bg1">
                              <a:lumMod val="50000"/>
                            </a:schemeClr>
                          </a:solidFill>
                          <a:effectLst/>
                          <a:latin typeface="Cambria" panose="02040503050406030204" pitchFamily="18" charset="0"/>
                        </a:rPr>
                        <a:t>49.44</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11</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u="none" strike="noStrike" dirty="0">
                          <a:solidFill>
                            <a:schemeClr val="bg1">
                              <a:lumMod val="50000"/>
                            </a:schemeClr>
                          </a:solidFill>
                          <a:effectLst/>
                          <a:latin typeface="Cambria" panose="02040503050406030204" pitchFamily="18" charset="0"/>
                        </a:rPr>
                        <a:t>-</a:t>
                      </a:r>
                      <a:r>
                        <a:rPr lang="en-US" sz="1100" u="none" strike="noStrike" dirty="0" smtClean="0">
                          <a:solidFill>
                            <a:schemeClr val="bg1">
                              <a:lumMod val="50000"/>
                            </a:schemeClr>
                          </a:solidFill>
                          <a:effectLst/>
                          <a:latin typeface="Cambria" panose="02040503050406030204" pitchFamily="18" charset="0"/>
                        </a:rPr>
                        <a:t>54.30</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c>
                  <a:txBody>
                    <a:bodyPr/>
                    <a:lstStyle/>
                    <a:p>
                      <a:pPr algn="ctr" fontAlgn="b"/>
                      <a:r>
                        <a:rPr lang="en-US" sz="1100" b="0" i="0" u="none" strike="noStrike" dirty="0">
                          <a:solidFill>
                            <a:schemeClr val="bg1">
                              <a:lumMod val="50000"/>
                            </a:schemeClr>
                          </a:solidFill>
                          <a:effectLst/>
                          <a:latin typeface="Cambria" panose="02040503050406030204" pitchFamily="18" charset="0"/>
                        </a:rPr>
                        <a:t>-</a:t>
                      </a:r>
                      <a:r>
                        <a:rPr lang="en-US" sz="1100" b="0" i="0" u="none" strike="noStrike" dirty="0" smtClean="0">
                          <a:solidFill>
                            <a:schemeClr val="bg1">
                              <a:lumMod val="50000"/>
                            </a:schemeClr>
                          </a:solidFill>
                          <a:effectLst/>
                          <a:latin typeface="Cambria" panose="02040503050406030204" pitchFamily="18" charset="0"/>
                        </a:rPr>
                        <a:t>51.07</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12</a:t>
                      </a:r>
                      <a:endParaRPr lang="en-US" sz="1100" b="0" i="0" u="none" strike="noStrike" dirty="0">
                        <a:solidFill>
                          <a:srgbClr val="000000"/>
                        </a:solidFill>
                        <a:effectLst/>
                        <a:latin typeface="Cambria" panose="02040503050406030204" pitchFamily="18" charset="0"/>
                      </a:endParaRPr>
                    </a:p>
                  </a:txBody>
                  <a:tcPr marL="8013" marR="8013" marT="9525" marB="0" anchor="ctr"/>
                </a:tc>
                <a:tc>
                  <a:txBody>
                    <a:bodyPr/>
                    <a:lstStyle/>
                    <a:p>
                      <a:pPr algn="ctr" fontAlgn="b"/>
                      <a:r>
                        <a:rPr lang="en-US" sz="1100" u="none" strike="noStrike" dirty="0">
                          <a:solidFill>
                            <a:schemeClr val="bg1">
                              <a:lumMod val="50000"/>
                            </a:schemeClr>
                          </a:solidFill>
                          <a:effectLst/>
                          <a:latin typeface="Cambria" panose="02040503050406030204" pitchFamily="18" charset="0"/>
                        </a:rPr>
                        <a:t>-</a:t>
                      </a:r>
                      <a:r>
                        <a:rPr lang="en-US" sz="1100" u="none" strike="noStrike" dirty="0" smtClean="0">
                          <a:solidFill>
                            <a:schemeClr val="bg1">
                              <a:lumMod val="50000"/>
                            </a:schemeClr>
                          </a:solidFill>
                          <a:effectLst/>
                          <a:latin typeface="Cambria" panose="02040503050406030204" pitchFamily="18" charset="0"/>
                        </a:rPr>
                        <a:t>54.68</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chemeClr val="bg1">
                              <a:lumMod val="50000"/>
                            </a:schemeClr>
                          </a:solidFill>
                          <a:effectLst/>
                          <a:latin typeface="Cambria" panose="02040503050406030204" pitchFamily="18" charset="0"/>
                        </a:rPr>
                        <a:t>-</a:t>
                      </a:r>
                      <a:r>
                        <a:rPr lang="en-US" sz="1100" b="0" i="0" u="none" strike="noStrike" dirty="0" smtClean="0">
                          <a:solidFill>
                            <a:schemeClr val="bg1">
                              <a:lumMod val="50000"/>
                            </a:schemeClr>
                          </a:solidFill>
                          <a:effectLst/>
                          <a:latin typeface="Cambria" panose="02040503050406030204" pitchFamily="18" charset="0"/>
                        </a:rPr>
                        <a:t>51.99</a:t>
                      </a:r>
                      <a:endParaRPr lang="en-US" sz="1100" b="0" i="0" u="none" strike="noStrike" dirty="0">
                        <a:solidFill>
                          <a:schemeClr val="bg1">
                            <a:lumMod val="50000"/>
                          </a:schemeClr>
                        </a:solidFill>
                        <a:effectLst/>
                        <a:latin typeface="Cambria" panose="02040503050406030204" pitchFamily="18" charset="0"/>
                      </a:endParaRPr>
                    </a:p>
                  </a:txBody>
                  <a:tcPr marL="8013" marR="8013" marT="9525" marB="0" anchor="ctr"/>
                </a:tc>
              </a:tr>
              <a:tr h="370840">
                <a:tc>
                  <a:txBody>
                    <a:bodyPr/>
                    <a:lstStyle/>
                    <a:p>
                      <a:pPr algn="ctr" fontAlgn="b"/>
                      <a:r>
                        <a:rPr lang="en-US" sz="1100" u="none" strike="noStrike" dirty="0">
                          <a:effectLst/>
                          <a:latin typeface="Cambria" panose="02040503050406030204" pitchFamily="18" charset="0"/>
                        </a:rPr>
                        <a:t>AVG</a:t>
                      </a:r>
                      <a:endParaRPr lang="en-US" sz="1100" b="0" i="0" u="none" strike="noStrike" dirty="0">
                        <a:solidFill>
                          <a:srgbClr val="000000"/>
                        </a:solidFill>
                        <a:effectLst/>
                        <a:latin typeface="Cambria" panose="02040503050406030204" pitchFamily="18" charset="0"/>
                      </a:endParaRPr>
                    </a:p>
                  </a:txBody>
                  <a:tcPr marL="8013" marR="8013" marT="9525" marB="0" anchor="ctr">
                    <a:lnR w="12700" cap="flat" cmpd="sng" algn="ctr">
                      <a:solidFill>
                        <a:schemeClr val="tx1"/>
                      </a:solidFill>
                      <a:prstDash val="solid"/>
                      <a:round/>
                      <a:headEnd type="none" w="med" len="med"/>
                      <a:tailEnd type="none" w="med" len="med"/>
                    </a:lnR>
                  </a:tcPr>
                </a:tc>
                <a:tc>
                  <a:txBody>
                    <a:bodyPr/>
                    <a:lstStyle/>
                    <a:p>
                      <a:pPr algn="ctr" fontAlgn="b"/>
                      <a:r>
                        <a:rPr lang="en-US" sz="1100" u="none" strike="noStrike" dirty="0">
                          <a:effectLst/>
                          <a:latin typeface="Cambria" panose="02040503050406030204" pitchFamily="18" charset="0"/>
                        </a:rPr>
                        <a:t>-</a:t>
                      </a:r>
                      <a:r>
                        <a:rPr lang="en-US" sz="1100" u="none" strike="noStrike" dirty="0" smtClean="0">
                          <a:effectLst/>
                          <a:latin typeface="Cambria" panose="02040503050406030204" pitchFamily="18" charset="0"/>
                        </a:rPr>
                        <a:t>53.98</a:t>
                      </a:r>
                      <a:endParaRPr lang="en-US" sz="1100" b="0" i="0" u="none" strike="noStrike" dirty="0">
                        <a:solidFill>
                          <a:srgbClr val="000000"/>
                        </a:solidFill>
                        <a:effectLst/>
                        <a:latin typeface="Cambria" panose="02040503050406030204" pitchFamily="18" charset="0"/>
                      </a:endParaRPr>
                    </a:p>
                  </a:txBody>
                  <a:tcPr marL="8013" marR="8013"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mbria" panose="02040503050406030204" pitchFamily="18" charset="0"/>
                        </a:rPr>
                        <a:t>-</a:t>
                      </a:r>
                      <a:r>
                        <a:rPr lang="en-US" sz="1100" b="0" i="0" u="none" strike="noStrike" dirty="0" smtClean="0">
                          <a:solidFill>
                            <a:srgbClr val="000000"/>
                          </a:solidFill>
                          <a:effectLst/>
                          <a:latin typeface="Cambria" panose="02040503050406030204" pitchFamily="18" charset="0"/>
                        </a:rPr>
                        <a:t>52.45</a:t>
                      </a:r>
                      <a:endParaRPr lang="en-US" sz="1100" b="0" i="0" u="none" strike="noStrike" dirty="0">
                        <a:solidFill>
                          <a:srgbClr val="000000"/>
                        </a:solidFill>
                        <a:effectLst/>
                        <a:latin typeface="Cambria" panose="02040503050406030204" pitchFamily="18" charset="0"/>
                      </a:endParaRPr>
                    </a:p>
                  </a:txBody>
                  <a:tcPr marL="8013" marR="8013" marT="9525" marB="0" anchor="ctr">
                    <a:lnL w="12700" cap="flat" cmpd="sng" algn="ctr">
                      <a:solidFill>
                        <a:schemeClr val="tx1"/>
                      </a:solidFill>
                      <a:prstDash val="solid"/>
                      <a:round/>
                      <a:headEnd type="none" w="med" len="med"/>
                      <a:tailEnd type="none" w="med" len="med"/>
                    </a:lnL>
                  </a:tcPr>
                </a:tc>
              </a:tr>
              <a:tr h="370840">
                <a:tc>
                  <a:txBody>
                    <a:bodyPr/>
                    <a:lstStyle/>
                    <a:p>
                      <a:pPr algn="ctr" fontAlgn="b"/>
                      <a:r>
                        <a:rPr lang="en-US" sz="1000" b="0" i="0" u="none" strike="noStrike" dirty="0" smtClean="0">
                          <a:effectLst/>
                          <a:latin typeface="Cambria" panose="02040503050406030204" pitchFamily="18" charset="0"/>
                        </a:rPr>
                        <a:t>Frontal</a:t>
                      </a:r>
                      <a:r>
                        <a:rPr lang="en-US" sz="1000" b="0" i="0" u="none" strike="noStrike" baseline="0" dirty="0" smtClean="0">
                          <a:effectLst/>
                          <a:latin typeface="Cambria" panose="02040503050406030204" pitchFamily="18" charset="0"/>
                        </a:rPr>
                        <a:t> Asymmetry </a:t>
                      </a:r>
                      <a:endParaRPr lang="en-US" sz="1000" b="0" i="0" u="none" strike="noStrike" dirty="0">
                        <a:effectLst/>
                        <a:latin typeface="Cambria" panose="02040503050406030204" pitchFamily="18" charset="0"/>
                      </a:endParaRPr>
                    </a:p>
                  </a:txBody>
                  <a:tcPr marL="8013" marR="8013" marT="9525" marB="0" anchor="ctr">
                    <a:lnB w="12700" cap="flat" cmpd="sng" algn="ctr">
                      <a:solidFill>
                        <a:schemeClr val="tx1"/>
                      </a:solidFill>
                      <a:prstDash val="solid"/>
                      <a:round/>
                      <a:headEnd type="none" w="med" len="med"/>
                      <a:tailEnd type="none" w="med" len="med"/>
                    </a:lnB>
                  </a:tcPr>
                </a:tc>
                <a:tc gridSpan="2">
                  <a:txBody>
                    <a:bodyPr/>
                    <a:lstStyle/>
                    <a:p>
                      <a:pPr algn="ctr" fontAlgn="b"/>
                      <a:r>
                        <a:rPr lang="en-US" sz="1000" b="0" i="0" u="none" strike="noStrike" dirty="0" smtClean="0">
                          <a:effectLst/>
                          <a:latin typeface="Cambria" panose="02040503050406030204" pitchFamily="18" charset="0"/>
                        </a:rPr>
                        <a:t>-1.53</a:t>
                      </a:r>
                      <a:endParaRPr lang="en-US" sz="1000" b="0" i="0" u="none" strike="noStrike" dirty="0">
                        <a:effectLst/>
                        <a:latin typeface="Cambria" panose="02040503050406030204" pitchFamily="18" charset="0"/>
                      </a:endParaRPr>
                    </a:p>
                  </a:txBody>
                  <a:tcPr marL="8013" marR="8013" marT="9525"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000" b="0" i="0" u="none" strike="noStrike" dirty="0">
                        <a:effectLst/>
                        <a:latin typeface="Cambria" panose="02040503050406030204" pitchFamily="18" charset="0"/>
                      </a:endParaRPr>
                    </a:p>
                  </a:txBody>
                  <a:tcPr marL="8013" marR="8013" marT="9525" marB="0" anchor="b"/>
                </a:tc>
              </a:tr>
            </a:tbl>
          </a:graphicData>
        </a:graphic>
      </p:graphicFrame>
      <p:sp>
        <p:nvSpPr>
          <p:cNvPr id="7" name="Content Placeholder 6"/>
          <p:cNvSpPr>
            <a:spLocks noGrp="1"/>
          </p:cNvSpPr>
          <p:nvPr>
            <p:ph sz="half" idx="2"/>
          </p:nvPr>
        </p:nvSpPr>
        <p:spPr>
          <a:xfrm>
            <a:off x="457200" y="1524000"/>
            <a:ext cx="4038600" cy="4525963"/>
          </a:xfrm>
        </p:spPr>
        <p:style>
          <a:lnRef idx="2">
            <a:schemeClr val="accent3"/>
          </a:lnRef>
          <a:fillRef idx="1">
            <a:schemeClr val="lt1"/>
          </a:fillRef>
          <a:effectRef idx="0">
            <a:schemeClr val="accent3"/>
          </a:effectRef>
          <a:fontRef idx="minor">
            <a:schemeClr val="dk1"/>
          </a:fontRef>
        </p:style>
        <p:txBody>
          <a:bodyPr>
            <a:normAutofit/>
          </a:bodyPr>
          <a:lstStyle/>
          <a:p>
            <a:r>
              <a:rPr lang="en-US" dirty="0" smtClean="0">
                <a:latin typeface="Cambria" panose="02040503050406030204" pitchFamily="18" charset="0"/>
              </a:rPr>
              <a:t>      </a:t>
            </a:r>
            <a:r>
              <a:rPr lang="en-US" sz="2000" dirty="0" smtClean="0">
                <a:latin typeface="Cambria" panose="02040503050406030204" pitchFamily="18" charset="0"/>
              </a:rPr>
              <a:t>(more positive) scores indicate relatively greater left frontal activity       </a:t>
            </a:r>
          </a:p>
          <a:p>
            <a:endParaRPr lang="en-US" sz="2000" dirty="0">
              <a:latin typeface="Cambria" panose="02040503050406030204" pitchFamily="18" charset="0"/>
            </a:endParaRPr>
          </a:p>
          <a:p>
            <a:pPr marL="0" indent="0">
              <a:buNone/>
            </a:pPr>
            <a:endParaRPr lang="en-US" sz="2000" dirty="0" smtClean="0">
              <a:latin typeface="Cambria" panose="02040503050406030204" pitchFamily="18" charset="0"/>
            </a:endParaRPr>
          </a:p>
          <a:p>
            <a:r>
              <a:rPr lang="en-US" sz="2000" dirty="0">
                <a:latin typeface="Cambria" panose="02040503050406030204" pitchFamily="18" charset="0"/>
              </a:rPr>
              <a:t> </a:t>
            </a:r>
            <a:r>
              <a:rPr lang="en-US" sz="2000" dirty="0" smtClean="0">
                <a:latin typeface="Cambria" panose="02040503050406030204" pitchFamily="18" charset="0"/>
              </a:rPr>
              <a:t>        (more negative) scores indicate relatively greater right frontal activity </a:t>
            </a:r>
          </a:p>
          <a:p>
            <a:endParaRPr lang="en-US" sz="2000" dirty="0">
              <a:latin typeface="Cambria" panose="02040503050406030204" pitchFamily="18" charset="0"/>
            </a:endParaRPr>
          </a:p>
          <a:p>
            <a:r>
              <a:rPr lang="en-US" sz="2400" dirty="0" smtClean="0">
                <a:solidFill>
                  <a:schemeClr val="accent3">
                    <a:lumMod val="75000"/>
                  </a:schemeClr>
                </a:solidFill>
                <a:latin typeface="Cambria" panose="02040503050406030204" pitchFamily="18" charset="0"/>
              </a:rPr>
              <a:t>FAA</a:t>
            </a:r>
            <a:r>
              <a:rPr lang="en-US" sz="2400" dirty="0" smtClean="0">
                <a:latin typeface="Cambria" panose="02040503050406030204" pitchFamily="18" charset="0"/>
              </a:rPr>
              <a:t> = </a:t>
            </a:r>
            <a:r>
              <a:rPr lang="en-US" sz="2400" dirty="0" smtClean="0">
                <a:solidFill>
                  <a:srgbClr val="C00000"/>
                </a:solidFill>
                <a:latin typeface="Cambria" panose="02040503050406030204" pitchFamily="18" charset="0"/>
              </a:rPr>
              <a:t>(LH) </a:t>
            </a:r>
            <a:r>
              <a:rPr lang="en-US" sz="2400" dirty="0" smtClean="0">
                <a:latin typeface="Cambria" panose="02040503050406030204" pitchFamily="18" charset="0"/>
              </a:rPr>
              <a:t>– </a:t>
            </a:r>
            <a:r>
              <a:rPr lang="en-US" sz="2400" dirty="0" smtClean="0">
                <a:solidFill>
                  <a:schemeClr val="accent1"/>
                </a:solidFill>
                <a:latin typeface="Cambria" panose="02040503050406030204" pitchFamily="18" charset="0"/>
              </a:rPr>
              <a:t>(RH)</a:t>
            </a:r>
          </a:p>
          <a:p>
            <a:pPr marL="0" indent="0">
              <a:buNone/>
            </a:pPr>
            <a:endParaRPr lang="en-US" dirty="0">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85BAB8F8-7F43-4DFE-8E5C-34D98EEF7C46}" type="slidenum">
              <a:rPr lang="en-US" smtClean="0"/>
              <a:t>21</a:t>
            </a:fld>
            <a:endParaRPr lang="en-US" dirty="0"/>
          </a:p>
        </p:txBody>
      </p:sp>
      <p:cxnSp>
        <p:nvCxnSpPr>
          <p:cNvPr id="9" name="Straight Arrow Connector 8"/>
          <p:cNvCxnSpPr/>
          <p:nvPr/>
        </p:nvCxnSpPr>
        <p:spPr>
          <a:xfrm>
            <a:off x="7095682" y="2344391"/>
            <a:ext cx="0" cy="167214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8270358" y="2344391"/>
            <a:ext cx="0" cy="1672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512442" y="4110546"/>
            <a:ext cx="1147430" cy="36576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Rectangle 12"/>
          <p:cNvSpPr/>
          <p:nvPr/>
        </p:nvSpPr>
        <p:spPr>
          <a:xfrm>
            <a:off x="7734300" y="4110545"/>
            <a:ext cx="1072116" cy="35406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4800600" y="4524153"/>
            <a:ext cx="1665768" cy="375684"/>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475228" y="4533899"/>
            <a:ext cx="2369288" cy="356191"/>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Up Arrow 21"/>
          <p:cNvSpPr/>
          <p:nvPr/>
        </p:nvSpPr>
        <p:spPr>
          <a:xfrm>
            <a:off x="838200" y="1524000"/>
            <a:ext cx="250208" cy="46629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Down Arrow 22"/>
          <p:cNvSpPr/>
          <p:nvPr/>
        </p:nvSpPr>
        <p:spPr>
          <a:xfrm>
            <a:off x="801521" y="3048000"/>
            <a:ext cx="323566"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8945365"/>
      </p:ext>
    </p:extLst>
  </p:cSld>
  <p:clrMapOvr>
    <a:masterClrMapping/>
  </p:clrMapOvr>
  <mc:AlternateContent xmlns:mc="http://schemas.openxmlformats.org/markup-compatibility/2006">
    <mc:Choice xmlns:p14="http://schemas.microsoft.com/office/powerpoint/2010/main" Requires="p14">
      <p:transition spd="slow" p14:dur="2000" advTm="24201"/>
    </mc:Choice>
    <mc:Fallback>
      <p:transition xmlns:p14="http://schemas.microsoft.com/office/powerpoint/2010/main" spd="slow" advTm="24201"/>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Outline</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latin typeface="Cambria"/>
                <a:cs typeface="Cambria"/>
              </a:rPr>
              <a:t>   Introduction</a:t>
            </a:r>
          </a:p>
          <a:p>
            <a:r>
              <a:rPr lang="en-US" dirty="0">
                <a:latin typeface="Cambria"/>
                <a:cs typeface="Cambria"/>
              </a:rPr>
              <a:t> </a:t>
            </a:r>
            <a:r>
              <a:rPr lang="en-US" dirty="0" smtClean="0">
                <a:latin typeface="Cambria"/>
                <a:cs typeface="Cambria"/>
              </a:rPr>
              <a:t>  Methods</a:t>
            </a:r>
          </a:p>
          <a:p>
            <a:pPr lvl="1"/>
            <a:r>
              <a:rPr lang="en-US" dirty="0" smtClean="0">
                <a:latin typeface="Cambria"/>
                <a:cs typeface="Cambria"/>
              </a:rPr>
              <a:t>Data Collection </a:t>
            </a:r>
          </a:p>
          <a:p>
            <a:pPr lvl="1"/>
            <a:r>
              <a:rPr lang="en-US" dirty="0" smtClean="0">
                <a:latin typeface="Cambria"/>
                <a:cs typeface="Cambria"/>
              </a:rPr>
              <a:t>Preprocessing</a:t>
            </a:r>
          </a:p>
          <a:p>
            <a:pPr lvl="1"/>
            <a:r>
              <a:rPr lang="en-US" dirty="0" smtClean="0">
                <a:latin typeface="Cambria"/>
                <a:cs typeface="Cambria"/>
              </a:rPr>
              <a:t>Analysis</a:t>
            </a:r>
          </a:p>
          <a:p>
            <a:r>
              <a:rPr lang="en-US" dirty="0" smtClean="0">
                <a:latin typeface="Cambria"/>
                <a:cs typeface="Cambria"/>
              </a:rPr>
              <a:t>   </a:t>
            </a:r>
            <a:r>
              <a:rPr lang="en-US" b="1" dirty="0" smtClean="0">
                <a:latin typeface="Cambria"/>
                <a:cs typeface="Cambria"/>
              </a:rPr>
              <a:t>Results</a:t>
            </a:r>
          </a:p>
          <a:p>
            <a:pPr lvl="1"/>
            <a:r>
              <a:rPr lang="en-US" dirty="0" smtClean="0">
                <a:latin typeface="Cambria"/>
                <a:cs typeface="Cambria"/>
              </a:rPr>
              <a:t>EEG, MEG, MEG Cortical Space</a:t>
            </a:r>
            <a:endParaRPr lang="en-US" dirty="0">
              <a:latin typeface="Cambria"/>
              <a:cs typeface="Cambria"/>
            </a:endParaRPr>
          </a:p>
          <a:p>
            <a:r>
              <a:rPr lang="en-US" dirty="0" smtClean="0">
                <a:latin typeface="Cambria"/>
                <a:cs typeface="Cambria"/>
              </a:rPr>
              <a:t>   Discussion</a:t>
            </a:r>
          </a:p>
          <a:p>
            <a:pPr marL="0" indent="0">
              <a:buNone/>
            </a:pPr>
            <a:endParaRPr lang="en-US" dirty="0" smtClean="0">
              <a:latin typeface="Cambria"/>
              <a:cs typeface="Cambria"/>
            </a:endParaRPr>
          </a:p>
          <a:p>
            <a:pPr marL="457200" lvl="1" indent="0">
              <a:buNone/>
            </a:pPr>
            <a:endParaRPr lang="en-US" dirty="0" smtClean="0">
              <a:latin typeface="Cambria"/>
              <a:cs typeface="Cambria"/>
            </a:endParaRPr>
          </a:p>
          <a:p>
            <a:pPr marL="457200" lvl="1" indent="0">
              <a:buNone/>
            </a:pPr>
            <a:endParaRPr lang="en-US" dirty="0" smtClean="0"/>
          </a:p>
        </p:txBody>
      </p:sp>
    </p:spTree>
    <p:extLst>
      <p:ext uri="{BB962C8B-B14F-4D97-AF65-F5344CB8AC3E}">
        <p14:creationId xmlns:p14="http://schemas.microsoft.com/office/powerpoint/2010/main" val="1860323439"/>
      </p:ext>
    </p:extLst>
  </p:cSld>
  <p:clrMapOvr>
    <a:masterClrMapping/>
  </p:clrMapOvr>
  <mc:AlternateContent xmlns:mc="http://schemas.openxmlformats.org/markup-compatibility/2006">
    <mc:Choice xmlns:p14="http://schemas.microsoft.com/office/powerpoint/2010/main" Requires="p14">
      <p:transition spd="slow" p14:dur="2000" advTm="3754"/>
    </mc:Choice>
    <mc:Fallback>
      <p:transition xmlns:p14="http://schemas.microsoft.com/office/powerpoint/2010/main" spd="slow" advTm="3754"/>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EEG  </a:t>
            </a:r>
            <a:r>
              <a:rPr lang="en-US" dirty="0">
                <a:latin typeface="Cambria" panose="02040503050406030204" pitchFamily="18" charset="0"/>
              </a:rPr>
              <a:t>Channels </a:t>
            </a:r>
          </a:p>
        </p:txBody>
      </p:sp>
      <p:pic>
        <p:nvPicPr>
          <p:cNvPr id="3075" name="Picture 3"/>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2133600" y="1752600"/>
            <a:ext cx="4843774" cy="352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85BAB8F8-7F43-4DFE-8E5C-34D98EEF7C46}" type="slidenum">
              <a:rPr lang="en-US" smtClean="0"/>
              <a:t>23</a:t>
            </a:fld>
            <a:endParaRPr lang="en-US" dirty="0"/>
          </a:p>
        </p:txBody>
      </p:sp>
      <p:sp>
        <p:nvSpPr>
          <p:cNvPr id="4" name="TextBox 3"/>
          <p:cNvSpPr txBox="1"/>
          <p:nvPr/>
        </p:nvSpPr>
        <p:spPr>
          <a:xfrm>
            <a:off x="5638800" y="5638800"/>
            <a:ext cx="2362200" cy="276999"/>
          </a:xfrm>
          <a:prstGeom prst="rect">
            <a:avLst/>
          </a:prstGeom>
          <a:noFill/>
        </p:spPr>
        <p:txBody>
          <a:bodyPr wrap="square" rtlCol="0">
            <a:spAutoFit/>
          </a:bodyPr>
          <a:lstStyle/>
          <a:p>
            <a:r>
              <a:rPr lang="en-US" sz="1200" dirty="0" smtClean="0">
                <a:latin typeface="Cambria" panose="02040503050406030204" pitchFamily="18" charset="0"/>
              </a:rPr>
              <a:t>Source: Figure  5 </a:t>
            </a:r>
            <a:endParaRPr lang="en-US" sz="1200" dirty="0">
              <a:latin typeface="Cambria" panose="02040503050406030204" pitchFamily="18" charset="0"/>
            </a:endParaRPr>
          </a:p>
        </p:txBody>
      </p:sp>
    </p:spTree>
    <p:extLst>
      <p:ext uri="{BB962C8B-B14F-4D97-AF65-F5344CB8AC3E}">
        <p14:creationId xmlns:p14="http://schemas.microsoft.com/office/powerpoint/2010/main" val="371914965"/>
      </p:ext>
    </p:extLst>
  </p:cSld>
  <p:clrMapOvr>
    <a:masterClrMapping/>
  </p:clrMapOvr>
  <mc:AlternateContent xmlns:mc="http://schemas.openxmlformats.org/markup-compatibility/2006">
    <mc:Choice xmlns:p14="http://schemas.microsoft.com/office/powerpoint/2010/main" Requires="p14">
      <p:transition spd="slow" p14:dur="2000" advTm="4381"/>
    </mc:Choice>
    <mc:Fallback>
      <p:transition xmlns:p14="http://schemas.microsoft.com/office/powerpoint/2010/main" spd="slow" advTm="4381"/>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4581"/>
            <a:ext cx="8229600" cy="1143000"/>
          </a:xfrm>
        </p:spPr>
        <p:txBody>
          <a:bodyPr/>
          <a:lstStyle/>
          <a:p>
            <a:r>
              <a:rPr lang="en-US" dirty="0" smtClean="0">
                <a:latin typeface="Cambria" panose="02040503050406030204" pitchFamily="18" charset="0"/>
              </a:rPr>
              <a:t>MDD EEG  PSD plots</a:t>
            </a:r>
            <a:endParaRPr lang="en-US" dirty="0">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85BAB8F8-7F43-4DFE-8E5C-34D98EEF7C46}" type="slidenum">
              <a:rPr lang="en-US" smtClean="0"/>
              <a:t>24</a:t>
            </a:fld>
            <a:endParaRPr lang="en-US" dirty="0"/>
          </a:p>
        </p:txBody>
      </p:sp>
      <p:sp>
        <p:nvSpPr>
          <p:cNvPr id="17" name="Rectangle 16"/>
          <p:cNvSpPr/>
          <p:nvPr/>
        </p:nvSpPr>
        <p:spPr>
          <a:xfrm>
            <a:off x="7010400" y="4191000"/>
            <a:ext cx="152400" cy="354330"/>
          </a:xfrm>
          <a:prstGeom prst="rect">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 name="Picture 17"/>
          <p:cNvPicPr>
            <a:picLocks noChangeAspect="1"/>
          </p:cNvPicPr>
          <p:nvPr/>
        </p:nvPicPr>
        <p:blipFill>
          <a:blip r:embed="rId3" cstate="print">
            <a:lum contrast="40000"/>
            <a:extLst>
              <a:ext uri="{28A0092B-C50C-407E-A947-70E740481C1C}">
                <a14:useLocalDpi xmlns:a14="http://schemas.microsoft.com/office/drawing/2010/main" val="0"/>
              </a:ext>
            </a:extLst>
          </a:blip>
          <a:stretch>
            <a:fillRect/>
          </a:stretch>
        </p:blipFill>
        <p:spPr>
          <a:xfrm>
            <a:off x="600389" y="1817463"/>
            <a:ext cx="4310082" cy="3135537"/>
          </a:xfrm>
          <a:prstGeom prst="rect">
            <a:avLst/>
          </a:prstGeom>
        </p:spPr>
      </p:pic>
      <p:pic>
        <p:nvPicPr>
          <p:cNvPr id="20" name="Picture 19"/>
          <p:cNvPicPr>
            <a:picLocks noChangeAspect="1"/>
          </p:cNvPicPr>
          <p:nvPr/>
        </p:nvPicPr>
        <p:blipFill>
          <a:blip r:embed="rId4" cstate="print">
            <a:lum contrast="40000"/>
            <a:extLst>
              <a:ext uri="{28A0092B-C50C-407E-A947-70E740481C1C}">
                <a14:useLocalDpi xmlns:a14="http://schemas.microsoft.com/office/drawing/2010/main" val="0"/>
              </a:ext>
            </a:extLst>
          </a:blip>
          <a:stretch>
            <a:fillRect/>
          </a:stretch>
        </p:blipFill>
        <p:spPr>
          <a:xfrm>
            <a:off x="4616785" y="1797274"/>
            <a:ext cx="4353390" cy="3128296"/>
          </a:xfrm>
          <a:prstGeom prst="rect">
            <a:avLst/>
          </a:prstGeom>
        </p:spPr>
      </p:pic>
      <p:pic>
        <p:nvPicPr>
          <p:cNvPr id="28"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3844" t="1131" r="92823" b="63139"/>
          <a:stretch/>
        </p:blipFill>
        <p:spPr bwMode="auto">
          <a:xfrm>
            <a:off x="292476" y="2355160"/>
            <a:ext cx="274243"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17854" y="4991104"/>
            <a:ext cx="2514600" cy="261610"/>
          </a:xfrm>
          <a:prstGeom prst="rect">
            <a:avLst/>
          </a:prstGeom>
          <a:noFill/>
        </p:spPr>
        <p:txBody>
          <a:bodyPr wrap="square" rtlCol="0">
            <a:spAutoFit/>
          </a:bodyPr>
          <a:lstStyle/>
          <a:p>
            <a:r>
              <a:rPr lang="en-US" sz="1100" dirty="0" smtClean="0">
                <a:latin typeface="Cambria" panose="02040503050406030204" pitchFamily="18" charset="0"/>
              </a:rPr>
              <a:t>                           Source: Figure 6</a:t>
            </a:r>
            <a:endParaRPr lang="en-US" sz="1100" dirty="0">
              <a:latin typeface="Cambria" panose="02040503050406030204" pitchFamily="18" charset="0"/>
            </a:endParaRPr>
          </a:p>
        </p:txBody>
      </p:sp>
      <p:sp>
        <p:nvSpPr>
          <p:cNvPr id="6" name="TextBox 5"/>
          <p:cNvSpPr txBox="1"/>
          <p:nvPr/>
        </p:nvSpPr>
        <p:spPr>
          <a:xfrm>
            <a:off x="1848118" y="1797273"/>
            <a:ext cx="1828800" cy="307777"/>
          </a:xfrm>
          <a:prstGeom prst="rect">
            <a:avLst/>
          </a:prstGeom>
          <a:solidFill>
            <a:schemeClr val="bg1"/>
          </a:solidFill>
        </p:spPr>
        <p:txBody>
          <a:bodyPr wrap="square" rtlCol="0">
            <a:spAutoFit/>
          </a:bodyPr>
          <a:lstStyle/>
          <a:p>
            <a:pPr algn="ctr"/>
            <a:r>
              <a:rPr lang="en-US" sz="1400" b="1" dirty="0" smtClean="0">
                <a:latin typeface="Cambria" panose="02040503050406030204" pitchFamily="18" charset="0"/>
              </a:rPr>
              <a:t>MDD V1</a:t>
            </a:r>
            <a:endParaRPr lang="en-US" sz="1400" b="1" dirty="0">
              <a:latin typeface="Cambria" panose="02040503050406030204" pitchFamily="18" charset="0"/>
            </a:endParaRPr>
          </a:p>
        </p:txBody>
      </p:sp>
      <p:sp>
        <p:nvSpPr>
          <p:cNvPr id="22" name="TextBox 21"/>
          <p:cNvSpPr txBox="1"/>
          <p:nvPr/>
        </p:nvSpPr>
        <p:spPr>
          <a:xfrm>
            <a:off x="6042812" y="1735718"/>
            <a:ext cx="1745584" cy="369332"/>
          </a:xfrm>
          <a:prstGeom prst="rect">
            <a:avLst/>
          </a:prstGeom>
          <a:solidFill>
            <a:schemeClr val="bg1"/>
          </a:solidFill>
        </p:spPr>
        <p:txBody>
          <a:bodyPr wrap="square" rtlCol="0">
            <a:spAutoFit/>
          </a:bodyPr>
          <a:lstStyle/>
          <a:p>
            <a:pPr algn="ctr"/>
            <a:r>
              <a:rPr lang="en-US" sz="1400" b="1" dirty="0" smtClean="0">
                <a:latin typeface="Cambria" panose="02040503050406030204" pitchFamily="18" charset="0"/>
              </a:rPr>
              <a:t>MDD</a:t>
            </a:r>
            <a:r>
              <a:rPr lang="en-US" b="1" dirty="0" smtClean="0">
                <a:latin typeface="Cambria" panose="02040503050406030204" pitchFamily="18" charset="0"/>
              </a:rPr>
              <a:t> </a:t>
            </a:r>
            <a:r>
              <a:rPr lang="en-US" sz="1400" b="1" dirty="0" smtClean="0">
                <a:latin typeface="Cambria" panose="02040503050406030204" pitchFamily="18" charset="0"/>
              </a:rPr>
              <a:t>V2</a:t>
            </a:r>
            <a:endParaRPr lang="en-US" b="1" dirty="0">
              <a:latin typeface="Cambria" panose="02040503050406030204" pitchFamily="18" charset="0"/>
            </a:endParaRPr>
          </a:p>
        </p:txBody>
      </p:sp>
    </p:spTree>
    <p:extLst>
      <p:ext uri="{BB962C8B-B14F-4D97-AF65-F5344CB8AC3E}">
        <p14:creationId xmlns:p14="http://schemas.microsoft.com/office/powerpoint/2010/main" val="1120166281"/>
      </p:ext>
    </p:extLst>
  </p:cSld>
  <p:clrMapOvr>
    <a:masterClrMapping/>
  </p:clrMapOvr>
  <mc:AlternateContent xmlns:mc="http://schemas.openxmlformats.org/markup-compatibility/2006">
    <mc:Choice xmlns:p14="http://schemas.microsoft.com/office/powerpoint/2010/main" Requires="p14">
      <p:transition spd="slow" p14:dur="2000" advTm="873"/>
    </mc:Choice>
    <mc:Fallback>
      <p:transition xmlns:p14="http://schemas.microsoft.com/office/powerpoint/2010/main" spd="slow" advTm="873"/>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anose="02040503050406030204" pitchFamily="18" charset="0"/>
              </a:rPr>
              <a:t>EEG  </a:t>
            </a:r>
            <a:br>
              <a:rPr lang="en-US" dirty="0" smtClean="0">
                <a:latin typeface="Cambria" panose="02040503050406030204" pitchFamily="18" charset="0"/>
              </a:rPr>
            </a:br>
            <a:r>
              <a:rPr lang="en-US" dirty="0" smtClean="0">
                <a:latin typeface="Cambria" panose="02040503050406030204" pitchFamily="18" charset="0"/>
              </a:rPr>
              <a:t>Sensor Results</a:t>
            </a:r>
            <a:endParaRPr lang="en-US"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85BAB8F8-7F43-4DFE-8E5C-34D98EEF7C46}" type="slidenum">
              <a:rPr lang="en-US" smtClean="0"/>
              <a:t>25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32922554"/>
              </p:ext>
            </p:extLst>
          </p:nvPr>
        </p:nvGraphicFramePr>
        <p:xfrm>
          <a:off x="304800" y="2209800"/>
          <a:ext cx="4904618" cy="2509774"/>
        </p:xfrm>
        <a:graphic>
          <a:graphicData uri="http://schemas.openxmlformats.org/drawingml/2006/table">
            <a:tbl>
              <a:tblPr firstRow="1" bandRow="1" bandCol="1">
                <a:tableStyleId>{5940675A-B579-460E-94D1-54222C63F5DA}</a:tableStyleId>
              </a:tblPr>
              <a:tblGrid>
                <a:gridCol w="856362"/>
                <a:gridCol w="778512"/>
                <a:gridCol w="817436"/>
                <a:gridCol w="817436"/>
                <a:gridCol w="817436"/>
                <a:gridCol w="817436"/>
              </a:tblGrid>
              <a:tr h="550989">
                <a:tc gridSpan="6">
                  <a:txBody>
                    <a:bodyPr/>
                    <a:lstStyle/>
                    <a:p>
                      <a:pPr marL="0" marR="0">
                        <a:lnSpc>
                          <a:spcPct val="115000"/>
                        </a:lnSpc>
                        <a:spcBef>
                          <a:spcPts val="5"/>
                        </a:spcBef>
                        <a:spcAft>
                          <a:spcPts val="0"/>
                        </a:spcAft>
                      </a:pPr>
                      <a:r>
                        <a:rPr lang="en-US" sz="1100" dirty="0">
                          <a:effectLst/>
                          <a:latin typeface="Cambria" panose="02040503050406030204" pitchFamily="18" charset="0"/>
                        </a:rPr>
                        <a:t> </a:t>
                      </a:r>
                    </a:p>
                    <a:p>
                      <a:pPr marL="0" marR="0">
                        <a:lnSpc>
                          <a:spcPct val="115000"/>
                        </a:lnSpc>
                        <a:spcBef>
                          <a:spcPts val="5"/>
                        </a:spcBef>
                        <a:spcAft>
                          <a:spcPts val="0"/>
                        </a:spcAft>
                      </a:pPr>
                      <a:r>
                        <a:rPr lang="en-US" sz="1100" dirty="0">
                          <a:effectLst/>
                          <a:latin typeface="Cambria" panose="02040503050406030204" pitchFamily="18" charset="0"/>
                        </a:rPr>
                        <a:t>   </a:t>
                      </a:r>
                      <a:r>
                        <a:rPr lang="en-US" sz="1400" dirty="0">
                          <a:effectLst/>
                          <a:latin typeface="Cambria" panose="02040503050406030204" pitchFamily="18" charset="0"/>
                        </a:rPr>
                        <a:t>EEG Bipolar</a:t>
                      </a:r>
                      <a:endParaRPr lang="en-US" sz="1100" dirty="0">
                        <a:effectLst/>
                        <a:latin typeface="Cambria" panose="02040503050406030204" pitchFamily="18" charset="0"/>
                      </a:endParaRPr>
                    </a:p>
                    <a:p>
                      <a:pPr marL="0" marR="0">
                        <a:lnSpc>
                          <a:spcPct val="115000"/>
                        </a:lnSpc>
                        <a:spcBef>
                          <a:spcPts val="5"/>
                        </a:spcBef>
                        <a:spcAft>
                          <a:spcPts val="0"/>
                        </a:spcAft>
                      </a:pPr>
                      <a:r>
                        <a:rPr lang="en-US" sz="1100" dirty="0" smtClean="0">
                          <a:effectLst/>
                          <a:latin typeface="Cambria" panose="02040503050406030204" pitchFamily="18" charset="0"/>
                        </a:rPr>
                        <a:t> </a:t>
                      </a:r>
                      <a:endParaRPr lang="en-US" sz="1100" dirty="0">
                        <a:effectLst/>
                        <a:latin typeface="Cambria" panose="02040503050406030204" pitchFamily="18" charset="0"/>
                        <a:ea typeface="Calibri"/>
                        <a:cs typeface="Calibri"/>
                      </a:endParaRPr>
                    </a:p>
                  </a:txBody>
                  <a:tcPr marL="65883" marR="6588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1972">
                <a:tc rowSpan="2">
                  <a:txBody>
                    <a:bodyPr/>
                    <a:lstStyle/>
                    <a:p>
                      <a:pPr marL="0" marR="0" algn="ctr">
                        <a:lnSpc>
                          <a:spcPct val="115000"/>
                        </a:lnSpc>
                        <a:spcBef>
                          <a:spcPts val="5"/>
                        </a:spcBef>
                        <a:spcAft>
                          <a:spcPts val="0"/>
                        </a:spcAft>
                      </a:pPr>
                      <a:r>
                        <a:rPr lang="en-US" sz="1000" dirty="0">
                          <a:effectLst/>
                          <a:latin typeface="Cambria" panose="02040503050406030204" pitchFamily="18" charset="0"/>
                        </a:rPr>
                        <a:t>Frequency         Band</a:t>
                      </a:r>
                      <a:endParaRPr lang="en-US" sz="10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endParaRPr lang="en-US" sz="9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solidFill>
                            <a:schemeClr val="tx2">
                              <a:lumMod val="60000"/>
                              <a:lumOff val="40000"/>
                            </a:schemeClr>
                          </a:solidFill>
                          <a:effectLst/>
                          <a:latin typeface="Cambria" panose="02040503050406030204" pitchFamily="18" charset="0"/>
                        </a:rPr>
                        <a:t>MDD V1</a:t>
                      </a:r>
                      <a:endParaRPr lang="en-US" sz="1100" dirty="0">
                        <a:solidFill>
                          <a:schemeClr val="tx2">
                            <a:lumMod val="60000"/>
                            <a:lumOff val="40000"/>
                          </a:schemeClr>
                        </a:solidFill>
                        <a:effectLst/>
                        <a:latin typeface="Cambria" panose="02040503050406030204" pitchFamily="18" charset="0"/>
                        <a:ea typeface="Calibri"/>
                        <a:cs typeface="Calibri"/>
                      </a:endParaRPr>
                    </a:p>
                  </a:txBody>
                  <a:tcPr marL="65883" marR="65883" marT="0" marB="0"/>
                </a:tc>
                <a:tc>
                  <a:txBody>
                    <a:bodyPr/>
                    <a:lstStyle/>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solidFill>
                            <a:srgbClr val="C00000"/>
                          </a:solidFill>
                          <a:effectLst/>
                          <a:latin typeface="Cambria" panose="02040503050406030204" pitchFamily="18" charset="0"/>
                        </a:rPr>
                        <a:t>MDD V2</a:t>
                      </a:r>
                      <a:endParaRPr lang="en-US" sz="1100" dirty="0">
                        <a:solidFill>
                          <a:srgbClr val="C00000"/>
                        </a:solidFill>
                        <a:effectLst/>
                        <a:latin typeface="Cambria" panose="02040503050406030204" pitchFamily="18" charset="0"/>
                        <a:ea typeface="Calibri"/>
                        <a:cs typeface="Calibri"/>
                      </a:endParaRPr>
                    </a:p>
                  </a:txBody>
                  <a:tcPr marL="65883" marR="65883" marT="0" marB="0"/>
                </a:tc>
                <a:tc>
                  <a:txBody>
                    <a:bodyPr/>
                    <a:lstStyle/>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solidFill>
                            <a:schemeClr val="accent3">
                              <a:lumMod val="75000"/>
                            </a:schemeClr>
                          </a:solidFill>
                          <a:effectLst/>
                          <a:latin typeface="Cambria" panose="02040503050406030204" pitchFamily="18" charset="0"/>
                        </a:rPr>
                        <a:t>Control V1</a:t>
                      </a:r>
                      <a:endParaRPr lang="en-US" sz="1100" dirty="0">
                        <a:solidFill>
                          <a:schemeClr val="accent3">
                            <a:lumMod val="75000"/>
                          </a:schemeClr>
                        </a:solidFill>
                        <a:effectLst/>
                        <a:latin typeface="Cambria" panose="02040503050406030204" pitchFamily="18" charset="0"/>
                        <a:ea typeface="Calibri"/>
                        <a:cs typeface="Calibri"/>
                      </a:endParaRPr>
                    </a:p>
                  </a:txBody>
                  <a:tcPr marL="65883" marR="65883" marT="0" marB="0"/>
                </a:tc>
                <a:tc>
                  <a:txBody>
                    <a:bodyPr/>
                    <a:lstStyle/>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solidFill>
                            <a:srgbClr val="7030A0"/>
                          </a:solidFill>
                          <a:effectLst/>
                          <a:latin typeface="Cambria" panose="02040503050406030204" pitchFamily="18" charset="0"/>
                        </a:rPr>
                        <a:t>Control V2</a:t>
                      </a:r>
                      <a:endParaRPr lang="en-US" sz="1100" dirty="0">
                        <a:solidFill>
                          <a:srgbClr val="7030A0"/>
                        </a:solidFill>
                        <a:effectLst/>
                        <a:latin typeface="Cambria" panose="02040503050406030204" pitchFamily="18" charset="0"/>
                        <a:ea typeface="Calibri"/>
                        <a:cs typeface="Calibri"/>
                      </a:endParaRPr>
                    </a:p>
                  </a:txBody>
                  <a:tcPr marL="65883" marR="65883" marT="0" marB="0"/>
                </a:tc>
              </a:tr>
              <a:tr h="331470">
                <a:tc vMerge="1">
                  <a:txBody>
                    <a:bodyPr/>
                    <a:lstStyle/>
                    <a:p>
                      <a:endParaRPr lang="en-US"/>
                    </a:p>
                  </a:txBody>
                  <a:tcPr/>
                </a:tc>
                <a:tc gridSpan="5">
                  <a:txBody>
                    <a:bodyPr/>
                    <a:lstStyle/>
                    <a:p>
                      <a:pPr marL="0" marR="0" indent="0" algn="ctr" defTabSz="914400" rtl="0" eaLnBrk="1" fontAlgn="auto" latinLnBrk="0" hangingPunct="1">
                        <a:lnSpc>
                          <a:spcPct val="115000"/>
                        </a:lnSpc>
                        <a:spcBef>
                          <a:spcPts val="5"/>
                        </a:spcBef>
                        <a:spcAft>
                          <a:spcPts val="0"/>
                        </a:spcAft>
                        <a:buClrTx/>
                        <a:buSzTx/>
                        <a:buFontTx/>
                        <a:buNone/>
                        <a:tabLst/>
                        <a:defRPr/>
                      </a:pPr>
                      <a:r>
                        <a:rPr lang="en-US" sz="1200" dirty="0" smtClean="0">
                          <a:effectLst/>
                          <a:latin typeface="Cambria" panose="02040503050406030204" pitchFamily="18" charset="0"/>
                        </a:rPr>
                        <a:t>Lateral</a:t>
                      </a:r>
                      <a:r>
                        <a:rPr lang="en-US" sz="1200" dirty="0">
                          <a:effectLst/>
                          <a:latin typeface="Cambria" panose="02040503050406030204" pitchFamily="18" charset="0"/>
                        </a:rPr>
                        <a:t> </a:t>
                      </a:r>
                      <a:endParaRPr lang="en-US" sz="1200" dirty="0">
                        <a:effectLst/>
                        <a:latin typeface="Cambria" panose="02040503050406030204" pitchFamily="18" charset="0"/>
                        <a:ea typeface="Calibri"/>
                        <a:cs typeface="Calibri"/>
                      </a:endParaRPr>
                    </a:p>
                  </a:txBody>
                  <a:tcPr marL="65883" marR="65883" marT="0" marB="0" anchor="ctr">
                    <a:solidFill>
                      <a:schemeClr val="bg1">
                        <a:lumMod val="75000"/>
                      </a:schemeClr>
                    </a:solidFill>
                  </a:tcPr>
                </a:tc>
                <a:tc hMerge="1">
                  <a:txBody>
                    <a:bodyPr/>
                    <a:lstStyle/>
                    <a:p>
                      <a:pPr marL="0" marR="0" algn="ctr">
                        <a:lnSpc>
                          <a:spcPct val="115000"/>
                        </a:lnSpc>
                        <a:spcBef>
                          <a:spcPts val="5"/>
                        </a:spcBef>
                        <a:spcAft>
                          <a:spcPts val="0"/>
                        </a:spcAft>
                      </a:pPr>
                      <a:endParaRPr lang="en-US" sz="1100" dirty="0">
                        <a:effectLst/>
                        <a:latin typeface="Cambria" panose="02040503050406030204" pitchFamily="18" charset="0"/>
                        <a:ea typeface="Calibri"/>
                        <a:cs typeface="Calibri"/>
                      </a:endParaRPr>
                    </a:p>
                  </a:txBody>
                  <a:tcPr marL="65883" marR="65883" marT="0" marB="0" anchor="ctr"/>
                </a:tc>
                <a:tc hMerge="1">
                  <a:txBody>
                    <a:bodyPr/>
                    <a:lstStyle/>
                    <a:p>
                      <a:pPr marL="0" marR="0" algn="ctr">
                        <a:lnSpc>
                          <a:spcPct val="115000"/>
                        </a:lnSpc>
                        <a:spcBef>
                          <a:spcPts val="5"/>
                        </a:spcBef>
                        <a:spcAft>
                          <a:spcPts val="0"/>
                        </a:spcAft>
                      </a:pPr>
                      <a:endParaRPr lang="en-US" sz="1100" dirty="0">
                        <a:effectLst/>
                        <a:latin typeface="Cambria" panose="02040503050406030204" pitchFamily="18" charset="0"/>
                        <a:ea typeface="Calibri"/>
                        <a:cs typeface="Calibri"/>
                      </a:endParaRPr>
                    </a:p>
                  </a:txBody>
                  <a:tcPr marL="65883" marR="65883" marT="0" marB="0" anchor="ctr"/>
                </a:tc>
                <a:tc hMerge="1">
                  <a:txBody>
                    <a:bodyPr/>
                    <a:lstStyle/>
                    <a:p>
                      <a:pPr marL="0" marR="0" algn="ctr">
                        <a:lnSpc>
                          <a:spcPct val="115000"/>
                        </a:lnSpc>
                        <a:spcBef>
                          <a:spcPts val="5"/>
                        </a:spcBef>
                        <a:spcAft>
                          <a:spcPts val="0"/>
                        </a:spcAft>
                      </a:pPr>
                      <a:endParaRPr lang="en-US" sz="1100" dirty="0">
                        <a:effectLst/>
                        <a:latin typeface="Cambria" panose="02040503050406030204" pitchFamily="18" charset="0"/>
                        <a:ea typeface="Calibri"/>
                        <a:cs typeface="Calibri"/>
                      </a:endParaRPr>
                    </a:p>
                  </a:txBody>
                  <a:tcPr marL="65883" marR="65883" marT="0" marB="0" anchor="ctr"/>
                </a:tc>
                <a:tc hMerge="1">
                  <a:txBody>
                    <a:bodyPr/>
                    <a:lstStyle/>
                    <a:p>
                      <a:pPr marL="0" marR="0" algn="ctr">
                        <a:lnSpc>
                          <a:spcPct val="115000"/>
                        </a:lnSpc>
                        <a:spcBef>
                          <a:spcPts val="5"/>
                        </a:spcBef>
                        <a:spcAft>
                          <a:spcPts val="0"/>
                        </a:spcAft>
                      </a:pPr>
                      <a:endParaRPr lang="en-US" sz="1100" dirty="0">
                        <a:effectLst/>
                        <a:latin typeface="Cambria" panose="02040503050406030204" pitchFamily="18" charset="0"/>
                        <a:ea typeface="Calibri"/>
                        <a:cs typeface="Calibri"/>
                      </a:endParaRPr>
                    </a:p>
                  </a:txBody>
                  <a:tcPr marL="68580" marR="68580" marT="0" marB="0" anchor="ctr"/>
                </a:tc>
              </a:tr>
              <a:tr h="296102">
                <a:tc rowSpan="3">
                  <a:txBody>
                    <a:bodyPr/>
                    <a:lstStyle/>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effectLst/>
                          <a:latin typeface="Cambria" panose="02040503050406030204" pitchFamily="18" charset="0"/>
                        </a:rPr>
                        <a:t>ALPHA </a:t>
                      </a:r>
                    </a:p>
                    <a:p>
                      <a:pPr marL="0" marR="0" algn="ctr">
                        <a:lnSpc>
                          <a:spcPct val="115000"/>
                        </a:lnSpc>
                        <a:spcBef>
                          <a:spcPts val="5"/>
                        </a:spcBef>
                        <a:spcAft>
                          <a:spcPts val="0"/>
                        </a:spcAft>
                      </a:pPr>
                      <a:r>
                        <a:rPr lang="en-US" sz="1100" dirty="0">
                          <a:effectLst/>
                          <a:latin typeface="Cambria" panose="02040503050406030204" pitchFamily="18" charset="0"/>
                        </a:rPr>
                        <a:t>(8-13Hz)</a:t>
                      </a:r>
                    </a:p>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effectLst/>
                          <a:latin typeface="Cambria" panose="02040503050406030204" pitchFamily="18" charset="0"/>
                        </a:rPr>
                        <a:t> </a:t>
                      </a:r>
                    </a:p>
                    <a:p>
                      <a:pPr marL="0" marR="0" algn="ctr">
                        <a:lnSpc>
                          <a:spcPct val="115000"/>
                        </a:lnSpc>
                        <a:spcBef>
                          <a:spcPts val="5"/>
                        </a:spcBef>
                        <a:spcAft>
                          <a:spcPts val="0"/>
                        </a:spcAft>
                      </a:pPr>
                      <a:r>
                        <a:rPr lang="en-US" sz="1100" dirty="0">
                          <a:effectLst/>
                          <a:latin typeface="Cambria" panose="02040503050406030204" pitchFamily="18" charset="0"/>
                        </a:rPr>
                        <a:t> </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900" dirty="0">
                          <a:effectLst/>
                          <a:latin typeface="Cambria" panose="02040503050406030204" pitchFamily="18" charset="0"/>
                        </a:rPr>
                        <a:t>Frontal Asymmetry</a:t>
                      </a:r>
                      <a:endParaRPr lang="en-US" sz="8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-1.0</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1.21</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4.94</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smtClean="0">
                          <a:effectLst/>
                          <a:latin typeface="Cambria" panose="02040503050406030204" pitchFamily="18" charset="0"/>
                          <a:ea typeface="+mn-ea"/>
                          <a:cs typeface="+mn-cs"/>
                        </a:rPr>
                        <a:t>6.69</a:t>
                      </a:r>
                      <a:endParaRPr lang="en-US" sz="1100" dirty="0">
                        <a:effectLst/>
                        <a:latin typeface="Cambria" panose="02040503050406030204" pitchFamily="18" charset="0"/>
                        <a:ea typeface="Calibri"/>
                        <a:cs typeface="Calibri"/>
                      </a:endParaRPr>
                    </a:p>
                  </a:txBody>
                  <a:tcPr marL="65883" marR="65883" marT="0" marB="0" anchor="ctr"/>
                </a:tc>
              </a:tr>
              <a:tr h="330708">
                <a:tc vMerge="1">
                  <a:txBody>
                    <a:bodyPr/>
                    <a:lstStyle/>
                    <a:p>
                      <a:endParaRPr lang="en-US"/>
                    </a:p>
                  </a:txBody>
                  <a:tcPr/>
                </a:tc>
                <a:tc gridSpan="5">
                  <a:txBody>
                    <a:bodyPr/>
                    <a:lstStyle/>
                    <a:p>
                      <a:pPr marL="0" marR="0" algn="ctr">
                        <a:lnSpc>
                          <a:spcPct val="115000"/>
                        </a:lnSpc>
                        <a:spcBef>
                          <a:spcPts val="5"/>
                        </a:spcBef>
                        <a:spcAft>
                          <a:spcPts val="0"/>
                        </a:spcAft>
                      </a:pPr>
                      <a:r>
                        <a:rPr lang="en-US" sz="1200" dirty="0" smtClean="0">
                          <a:effectLst/>
                          <a:latin typeface="Cambria" panose="02040503050406030204" pitchFamily="18" charset="0"/>
                        </a:rPr>
                        <a:t>Medial </a:t>
                      </a:r>
                      <a:r>
                        <a:rPr lang="en-US" sz="1200" dirty="0">
                          <a:effectLst/>
                          <a:latin typeface="Cambria" panose="02040503050406030204" pitchFamily="18" charset="0"/>
                        </a:rPr>
                        <a:t> </a:t>
                      </a:r>
                      <a:endParaRPr lang="en-US" sz="1100" dirty="0">
                        <a:effectLst/>
                        <a:latin typeface="Cambria" panose="02040503050406030204" pitchFamily="18" charset="0"/>
                        <a:ea typeface="Calibri"/>
                        <a:cs typeface="Calibri"/>
                      </a:endParaRPr>
                    </a:p>
                  </a:txBody>
                  <a:tcPr marL="65883" marR="65883" marT="0" marB="0" anchor="ctr">
                    <a:solidFill>
                      <a:schemeClr val="bg1">
                        <a:lumMod val="75000"/>
                      </a:schemeClr>
                    </a:solidFill>
                  </a:tcPr>
                </a:tc>
                <a:tc hMerge="1">
                  <a:txBody>
                    <a:bodyPr/>
                    <a:lstStyle/>
                    <a:p>
                      <a:pPr marL="0" marR="0" algn="ctr">
                        <a:lnSpc>
                          <a:spcPct val="115000"/>
                        </a:lnSpc>
                        <a:spcBef>
                          <a:spcPts val="5"/>
                        </a:spcBef>
                        <a:spcAft>
                          <a:spcPts val="0"/>
                        </a:spcAft>
                      </a:pPr>
                      <a:endParaRPr lang="en-US" sz="1100" dirty="0">
                        <a:effectLst/>
                        <a:latin typeface="Cambria" panose="02040503050406030204" pitchFamily="18" charset="0"/>
                        <a:ea typeface="Calibri"/>
                        <a:cs typeface="Calibri"/>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96102">
                <a:tc vMerge="1">
                  <a:txBody>
                    <a:bodyPr/>
                    <a:lstStyle/>
                    <a:p>
                      <a:endParaRPr lang="en-US"/>
                    </a:p>
                  </a:txBody>
                  <a:tcPr/>
                </a:tc>
                <a:tc>
                  <a:txBody>
                    <a:bodyPr/>
                    <a:lstStyle/>
                    <a:p>
                      <a:pPr marL="0" marR="0" algn="ctr">
                        <a:lnSpc>
                          <a:spcPct val="115000"/>
                        </a:lnSpc>
                        <a:spcBef>
                          <a:spcPts val="5"/>
                        </a:spcBef>
                        <a:spcAft>
                          <a:spcPts val="0"/>
                        </a:spcAft>
                      </a:pPr>
                      <a:r>
                        <a:rPr lang="en-US" sz="900" dirty="0">
                          <a:effectLst/>
                          <a:latin typeface="Cambria" panose="02040503050406030204" pitchFamily="18" charset="0"/>
                        </a:rPr>
                        <a:t>Frontal Asymmetry</a:t>
                      </a:r>
                      <a:endParaRPr lang="en-US" sz="8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-0.86</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1.19</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smtClean="0">
                          <a:effectLst/>
                          <a:latin typeface="Cambria" panose="02040503050406030204" pitchFamily="18" charset="0"/>
                          <a:ea typeface="+mn-ea"/>
                          <a:cs typeface="+mn-cs"/>
                        </a:rPr>
                        <a:t>5.25</a:t>
                      </a:r>
                      <a:endParaRPr lang="en-US" sz="1100" dirty="0">
                        <a:effectLst/>
                        <a:latin typeface="Cambria" panose="02040503050406030204" pitchFamily="18" charset="0"/>
                        <a:ea typeface="Calibri"/>
                        <a:cs typeface="Calibri"/>
                      </a:endParaRPr>
                    </a:p>
                  </a:txBody>
                  <a:tcPr marL="65883" marR="65883" marT="0" marB="0" anchor="ctr"/>
                </a:tc>
                <a:tc>
                  <a:txBody>
                    <a:bodyPr/>
                    <a:lstStyle/>
                    <a:p>
                      <a:pPr marL="0" marR="0" algn="ctr">
                        <a:lnSpc>
                          <a:spcPct val="115000"/>
                        </a:lnSpc>
                        <a:spcBef>
                          <a:spcPts val="5"/>
                        </a:spcBef>
                        <a:spcAft>
                          <a:spcPts val="0"/>
                        </a:spcAft>
                      </a:pPr>
                      <a:r>
                        <a:rPr lang="en-US" sz="1200" dirty="0">
                          <a:effectLst/>
                          <a:latin typeface="Cambria" panose="02040503050406030204" pitchFamily="18" charset="0"/>
                        </a:rPr>
                        <a:t>1.31</a:t>
                      </a:r>
                      <a:endParaRPr lang="en-US" sz="1100" dirty="0">
                        <a:effectLst/>
                        <a:latin typeface="Cambria" panose="02040503050406030204" pitchFamily="18" charset="0"/>
                        <a:ea typeface="Calibri"/>
                        <a:cs typeface="Calibri"/>
                      </a:endParaRPr>
                    </a:p>
                  </a:txBody>
                  <a:tcPr marL="65883" marR="65883" marT="0" marB="0" anchor="ctr"/>
                </a:tc>
              </a:tr>
            </a:tbl>
          </a:graphicData>
        </a:graphic>
      </p:graphicFrame>
      <p:graphicFrame>
        <p:nvGraphicFramePr>
          <p:cNvPr id="6" name="Chart 5"/>
          <p:cNvGraphicFramePr>
            <a:graphicFrameLocks/>
          </p:cNvGraphicFramePr>
          <p:nvPr>
            <p:extLst>
              <p:ext uri="{D42A27DB-BD31-4B8C-83A1-F6EECF244321}">
                <p14:modId xmlns:p14="http://schemas.microsoft.com/office/powerpoint/2010/main" val="3340632269"/>
              </p:ext>
            </p:extLst>
          </p:nvPr>
        </p:nvGraphicFramePr>
        <p:xfrm>
          <a:off x="5257800" y="1600200"/>
          <a:ext cx="37338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962400" y="4821258"/>
            <a:ext cx="1752600" cy="261610"/>
          </a:xfrm>
          <a:prstGeom prst="rect">
            <a:avLst/>
          </a:prstGeom>
          <a:noFill/>
        </p:spPr>
        <p:txBody>
          <a:bodyPr wrap="square" rtlCol="0">
            <a:spAutoFit/>
          </a:bodyPr>
          <a:lstStyle/>
          <a:p>
            <a:r>
              <a:rPr lang="en-US" sz="1100" dirty="0" smtClean="0">
                <a:latin typeface="Cambria" panose="02040503050406030204" pitchFamily="18" charset="0"/>
              </a:rPr>
              <a:t>Source: Table 3</a:t>
            </a:r>
            <a:endParaRPr lang="en-US" sz="1100" dirty="0">
              <a:latin typeface="Cambria" panose="02040503050406030204" pitchFamily="18" charset="0"/>
            </a:endParaRPr>
          </a:p>
        </p:txBody>
      </p:sp>
    </p:spTree>
    <p:extLst>
      <p:ext uri="{BB962C8B-B14F-4D97-AF65-F5344CB8AC3E}">
        <p14:creationId xmlns:p14="http://schemas.microsoft.com/office/powerpoint/2010/main" val="501146002"/>
      </p:ext>
    </p:extLst>
  </p:cSld>
  <p:clrMapOvr>
    <a:masterClrMapping/>
  </p:clrMapOvr>
  <mc:AlternateContent xmlns:mc="http://schemas.openxmlformats.org/markup-compatibility/2006">
    <mc:Choice xmlns:p14="http://schemas.microsoft.com/office/powerpoint/2010/main" Requires="p14">
      <p:transition spd="slow" p14:dur="2000" advTm="651"/>
    </mc:Choice>
    <mc:Fallback>
      <p:transition xmlns:p14="http://schemas.microsoft.com/office/powerpoint/2010/main" spd="slow" advTm="651"/>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743"/>
            <a:ext cx="8229600" cy="1143000"/>
          </a:xfrm>
        </p:spPr>
        <p:txBody>
          <a:bodyPr>
            <a:normAutofit/>
          </a:bodyPr>
          <a:lstStyle/>
          <a:p>
            <a:r>
              <a:rPr lang="en-US" sz="3600" dirty="0" smtClean="0">
                <a:latin typeface="Cambria" pitchFamily="18" charset="0"/>
              </a:rPr>
              <a:t>MEG Helmet </a:t>
            </a:r>
            <a:endParaRPr lang="en-US" sz="3600" dirty="0">
              <a:latin typeface="Cambria"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6575020"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77000" y="6324600"/>
            <a:ext cx="2209800" cy="253916"/>
          </a:xfrm>
          <a:prstGeom prst="rect">
            <a:avLst/>
          </a:prstGeom>
          <a:noFill/>
        </p:spPr>
        <p:txBody>
          <a:bodyPr wrap="square" rtlCol="0">
            <a:spAutoFit/>
          </a:bodyPr>
          <a:lstStyle/>
          <a:p>
            <a:pPr lvl="0"/>
            <a:r>
              <a:rPr lang="en-US" sz="1050" dirty="0">
                <a:solidFill>
                  <a:prstClr val="black"/>
                </a:solidFill>
                <a:latin typeface="Cambria" panose="02040503050406030204" pitchFamily="18" charset="0"/>
              </a:rPr>
              <a:t>Source: Vectorview Manual, 2009 </a:t>
            </a:r>
          </a:p>
        </p:txBody>
      </p:sp>
      <p:sp>
        <p:nvSpPr>
          <p:cNvPr id="10" name="TextBox 9"/>
          <p:cNvSpPr txBox="1"/>
          <p:nvPr/>
        </p:nvSpPr>
        <p:spPr>
          <a:xfrm>
            <a:off x="1981200" y="1295400"/>
            <a:ext cx="762000" cy="307777"/>
          </a:xfrm>
          <a:prstGeom prst="rect">
            <a:avLst/>
          </a:prstGeom>
          <a:noFill/>
        </p:spPr>
        <p:txBody>
          <a:bodyPr wrap="square" rtlCol="0">
            <a:spAutoFit/>
          </a:bodyPr>
          <a:lstStyle/>
          <a:p>
            <a:pPr algn="ctr"/>
            <a:r>
              <a:rPr lang="en-US" sz="1400" b="1" dirty="0" smtClean="0">
                <a:solidFill>
                  <a:srgbClr val="FF0000"/>
                </a:solidFill>
              </a:rPr>
              <a:t>L</a:t>
            </a:r>
            <a:endParaRPr lang="en-US" sz="1400" b="1" dirty="0">
              <a:solidFill>
                <a:srgbClr val="FF0000"/>
              </a:solidFill>
            </a:endParaRPr>
          </a:p>
        </p:txBody>
      </p:sp>
      <p:sp>
        <p:nvSpPr>
          <p:cNvPr id="13" name="TextBox 12"/>
          <p:cNvSpPr txBox="1"/>
          <p:nvPr/>
        </p:nvSpPr>
        <p:spPr>
          <a:xfrm>
            <a:off x="6438900" y="1295400"/>
            <a:ext cx="685800" cy="307777"/>
          </a:xfrm>
          <a:prstGeom prst="rect">
            <a:avLst/>
          </a:prstGeom>
          <a:noFill/>
        </p:spPr>
        <p:txBody>
          <a:bodyPr wrap="square" rtlCol="0">
            <a:spAutoFit/>
          </a:bodyPr>
          <a:lstStyle/>
          <a:p>
            <a:pPr algn="ctr"/>
            <a:r>
              <a:rPr lang="en-US" sz="1400" b="1" dirty="0">
                <a:solidFill>
                  <a:schemeClr val="tx2"/>
                </a:solidFill>
              </a:rPr>
              <a:t>R</a:t>
            </a:r>
          </a:p>
        </p:txBody>
      </p:sp>
      <p:sp>
        <p:nvSpPr>
          <p:cNvPr id="15" name="Pie 14"/>
          <p:cNvSpPr/>
          <p:nvPr/>
        </p:nvSpPr>
        <p:spPr>
          <a:xfrm rot="5400000">
            <a:off x="4759126" y="2632275"/>
            <a:ext cx="914400" cy="831451"/>
          </a:xfrm>
          <a:prstGeom prst="pi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Pie 15"/>
          <p:cNvSpPr/>
          <p:nvPr/>
        </p:nvSpPr>
        <p:spPr>
          <a:xfrm rot="10800000">
            <a:off x="3276601" y="2590801"/>
            <a:ext cx="838200" cy="914398"/>
          </a:xfrm>
          <a:prstGeom prst="pi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71532597"/>
      </p:ext>
    </p:extLst>
  </p:cSld>
  <p:clrMapOvr>
    <a:masterClrMapping/>
  </p:clrMapOvr>
  <mc:AlternateContent xmlns:mc="http://schemas.openxmlformats.org/markup-compatibility/2006">
    <mc:Choice xmlns:p14="http://schemas.microsoft.com/office/powerpoint/2010/main" Requires="p14">
      <p:transition spd="slow" p14:dur="2000" advTm="592"/>
    </mc:Choice>
    <mc:Fallback>
      <p:transition xmlns:p14="http://schemas.microsoft.com/office/powerpoint/2010/main" spd="slow" advTm="592"/>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Cambria" panose="02040503050406030204" pitchFamily="18" charset="0"/>
              </a:rPr>
              <a:t>RESULTS CORTICAL SPACE</a:t>
            </a:r>
            <a:br>
              <a:rPr lang="en-US" dirty="0" smtClean="0">
                <a:latin typeface="Cambria" panose="02040503050406030204" pitchFamily="18" charset="0"/>
              </a:rPr>
            </a:br>
            <a:endParaRPr lang="en-US"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85BAB8F8-7F43-4DFE-8E5C-34D98EEF7C46}" type="slidenum">
              <a:rPr lang="en-US" smtClean="0"/>
              <a:t>27</a:t>
            </a:fld>
            <a:endParaRPr lang="en-US" dirty="0"/>
          </a:p>
        </p:txBody>
      </p:sp>
    </p:spTree>
    <p:extLst>
      <p:ext uri="{BB962C8B-B14F-4D97-AF65-F5344CB8AC3E}">
        <p14:creationId xmlns:p14="http://schemas.microsoft.com/office/powerpoint/2010/main" val="1183886688"/>
      </p:ext>
    </p:extLst>
  </p:cSld>
  <p:clrMapOvr>
    <a:masterClrMapping/>
  </p:clrMapOvr>
  <mc:AlternateContent xmlns:mc="http://schemas.openxmlformats.org/markup-compatibility/2006">
    <mc:Choice xmlns:p14="http://schemas.microsoft.com/office/powerpoint/2010/main" Requires="p14">
      <p:transition spd="slow" p14:dur="2000" advTm="568"/>
    </mc:Choice>
    <mc:Fallback>
      <p:transition xmlns:p14="http://schemas.microsoft.com/office/powerpoint/2010/main" spd="slow" advTm="568"/>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Cortical Labels</a:t>
            </a:r>
            <a:endParaRPr lang="en-US" dirty="0">
              <a:latin typeface="Cambria" panose="02040503050406030204" pitchFamily="18" charset="0"/>
            </a:endParaRPr>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38400" y="2057400"/>
            <a:ext cx="4269105" cy="3602355"/>
          </a:xfrm>
          <a:prstGeom prst="rect">
            <a:avLst/>
          </a:prstGeom>
        </p:spPr>
      </p:pic>
      <p:sp>
        <p:nvSpPr>
          <p:cNvPr id="5" name="TextBox 4"/>
          <p:cNvSpPr txBox="1"/>
          <p:nvPr/>
        </p:nvSpPr>
        <p:spPr>
          <a:xfrm>
            <a:off x="5410200" y="6019800"/>
            <a:ext cx="2895600" cy="307777"/>
          </a:xfrm>
          <a:prstGeom prst="rect">
            <a:avLst/>
          </a:prstGeom>
          <a:noFill/>
        </p:spPr>
        <p:txBody>
          <a:bodyPr wrap="square" rtlCol="0">
            <a:spAutoFit/>
          </a:bodyPr>
          <a:lstStyle/>
          <a:p>
            <a:r>
              <a:rPr lang="en-US" sz="1400" dirty="0" smtClean="0">
                <a:latin typeface="Cambria" panose="02040503050406030204" pitchFamily="18" charset="0"/>
              </a:rPr>
              <a:t>Source:  Figure 5</a:t>
            </a:r>
            <a:endParaRPr lang="en-US" sz="1400" dirty="0">
              <a:latin typeface="Cambria" panose="02040503050406030204" pitchFamily="18" charset="0"/>
            </a:endParaRPr>
          </a:p>
        </p:txBody>
      </p:sp>
    </p:spTree>
    <p:extLst>
      <p:ext uri="{BB962C8B-B14F-4D97-AF65-F5344CB8AC3E}">
        <p14:creationId xmlns:p14="http://schemas.microsoft.com/office/powerpoint/2010/main" val="269391293"/>
      </p:ext>
    </p:extLst>
  </p:cSld>
  <p:clrMapOvr>
    <a:masterClrMapping/>
  </p:clrMapOvr>
  <mc:AlternateContent xmlns:mc="http://schemas.openxmlformats.org/markup-compatibility/2006">
    <mc:Choice xmlns:p14="http://schemas.microsoft.com/office/powerpoint/2010/main" Requires="p14">
      <p:transition spd="slow" p14:dur="2000" advTm="537"/>
    </mc:Choice>
    <mc:Fallback>
      <p:transition xmlns:p14="http://schemas.microsoft.com/office/powerpoint/2010/main" spd="slow" advTm="537"/>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anose="02040503050406030204" pitchFamily="18" charset="0"/>
              </a:rPr>
              <a:t>MEG Cortical Space Results</a:t>
            </a:r>
            <a:br>
              <a:rPr lang="en-US" dirty="0" smtClean="0">
                <a:latin typeface="Cambria" panose="02040503050406030204" pitchFamily="18" charset="0"/>
              </a:rPr>
            </a:br>
            <a:r>
              <a:rPr lang="en-US" dirty="0" smtClean="0">
                <a:latin typeface="Cambria" panose="02040503050406030204" pitchFamily="18" charset="0"/>
              </a:rPr>
              <a:t>Superior Frontal Sulcus</a:t>
            </a:r>
            <a:endParaRPr lang="en-US" dirty="0">
              <a:latin typeface="Cambria" panose="02040503050406030204" pitchFamily="18" charset="0"/>
            </a:endParaRPr>
          </a:p>
        </p:txBody>
      </p:sp>
      <p:pic>
        <p:nvPicPr>
          <p:cNvPr id="14" name="Content Placeholder 1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4211" y="2743200"/>
            <a:ext cx="3598223" cy="2698667"/>
          </a:xfrm>
        </p:spPr>
      </p:pic>
      <p:pic>
        <p:nvPicPr>
          <p:cNvPr id="15" name="Content Placeholder 1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37100" y="2819400"/>
            <a:ext cx="3556000" cy="2667000"/>
          </a:xfrm>
        </p:spPr>
      </p:pic>
      <p:sp>
        <p:nvSpPr>
          <p:cNvPr id="4" name="Slide Number Placeholder 3"/>
          <p:cNvSpPr>
            <a:spLocks noGrp="1"/>
          </p:cNvSpPr>
          <p:nvPr>
            <p:ph type="sldNum" sz="quarter" idx="12"/>
          </p:nvPr>
        </p:nvSpPr>
        <p:spPr/>
        <p:txBody>
          <a:bodyPr/>
          <a:lstStyle/>
          <a:p>
            <a:fld id="{85BAB8F8-7F43-4DFE-8E5C-34D98EEF7C46}" type="slidenum">
              <a:rPr lang="en-US" smtClean="0"/>
              <a:t>29</a:t>
            </a:fld>
            <a:endParaRPr lang="en-US" dirty="0"/>
          </a:p>
        </p:txBody>
      </p:sp>
      <p:sp>
        <p:nvSpPr>
          <p:cNvPr id="7" name="TextBox 6"/>
          <p:cNvSpPr txBox="1"/>
          <p:nvPr/>
        </p:nvSpPr>
        <p:spPr>
          <a:xfrm>
            <a:off x="1769423" y="2757100"/>
            <a:ext cx="1447800" cy="276999"/>
          </a:xfrm>
          <a:prstGeom prst="rect">
            <a:avLst/>
          </a:prstGeom>
          <a:solidFill>
            <a:schemeClr val="bg1"/>
          </a:solidFill>
        </p:spPr>
        <p:txBody>
          <a:bodyPr wrap="square" rtlCol="0">
            <a:spAutoFit/>
          </a:bodyPr>
          <a:lstStyle/>
          <a:p>
            <a:r>
              <a:rPr lang="en-US" sz="1200" b="1" dirty="0" smtClean="0">
                <a:latin typeface="Cambria" panose="02040503050406030204" pitchFamily="18" charset="0"/>
              </a:rPr>
              <a:t>             MDD V1</a:t>
            </a:r>
            <a:endParaRPr lang="en-US" sz="1200" b="1" dirty="0">
              <a:latin typeface="Cambria" panose="02040503050406030204" pitchFamily="18" charset="0"/>
            </a:endParaRPr>
          </a:p>
        </p:txBody>
      </p:sp>
      <p:sp>
        <p:nvSpPr>
          <p:cNvPr id="8" name="TextBox 7"/>
          <p:cNvSpPr txBox="1"/>
          <p:nvPr/>
        </p:nvSpPr>
        <p:spPr>
          <a:xfrm>
            <a:off x="5778795" y="2771275"/>
            <a:ext cx="1447800" cy="276999"/>
          </a:xfrm>
          <a:prstGeom prst="rect">
            <a:avLst/>
          </a:prstGeom>
          <a:solidFill>
            <a:schemeClr val="bg1"/>
          </a:solidFill>
        </p:spPr>
        <p:txBody>
          <a:bodyPr wrap="square" rtlCol="0">
            <a:spAutoFit/>
          </a:bodyPr>
          <a:lstStyle/>
          <a:p>
            <a:r>
              <a:rPr lang="en-US" sz="1200" dirty="0" smtClean="0">
                <a:latin typeface="Cambria" panose="02040503050406030204" pitchFamily="18" charset="0"/>
              </a:rPr>
              <a:t>             </a:t>
            </a:r>
            <a:r>
              <a:rPr lang="en-US" sz="1200" b="1" dirty="0" smtClean="0">
                <a:latin typeface="Cambria" panose="02040503050406030204" pitchFamily="18" charset="0"/>
              </a:rPr>
              <a:t>MDD V2</a:t>
            </a:r>
            <a:endParaRPr lang="en-US" sz="1200" b="1" dirty="0">
              <a:latin typeface="Cambria" panose="02040503050406030204" pitchFamily="18" charset="0"/>
            </a:endParaRPr>
          </a:p>
        </p:txBody>
      </p:sp>
      <p:sp>
        <p:nvSpPr>
          <p:cNvPr id="10" name="TextBox 9"/>
          <p:cNvSpPr txBox="1"/>
          <p:nvPr/>
        </p:nvSpPr>
        <p:spPr>
          <a:xfrm>
            <a:off x="7086600" y="6108791"/>
            <a:ext cx="1350434" cy="276999"/>
          </a:xfrm>
          <a:prstGeom prst="rect">
            <a:avLst/>
          </a:prstGeom>
          <a:noFill/>
        </p:spPr>
        <p:txBody>
          <a:bodyPr wrap="square" rtlCol="0">
            <a:spAutoFit/>
          </a:bodyPr>
          <a:lstStyle/>
          <a:p>
            <a:r>
              <a:rPr lang="en-US" sz="1200" dirty="0" smtClean="0">
                <a:latin typeface="Cambria" panose="02040503050406030204" pitchFamily="18" charset="0"/>
              </a:rPr>
              <a:t>Source: Figure 8</a:t>
            </a:r>
            <a:endParaRPr lang="en-US" sz="1200" dirty="0">
              <a:latin typeface="Cambria" panose="02040503050406030204" pitchFamily="18" charset="0"/>
            </a:endParaRPr>
          </a:p>
        </p:txBody>
      </p:sp>
    </p:spTree>
    <p:extLst>
      <p:ext uri="{BB962C8B-B14F-4D97-AF65-F5344CB8AC3E}">
        <p14:creationId xmlns:p14="http://schemas.microsoft.com/office/powerpoint/2010/main" val="468983985"/>
      </p:ext>
    </p:extLst>
  </p:cSld>
  <p:clrMapOvr>
    <a:masterClrMapping/>
  </p:clrMapOvr>
  <mc:AlternateContent xmlns:mc="http://schemas.openxmlformats.org/markup-compatibility/2006">
    <mc:Choice xmlns:p14="http://schemas.microsoft.com/office/powerpoint/2010/main" Requires="p14">
      <p:transition spd="slow" p14:dur="2000" advTm="588"/>
    </mc:Choice>
    <mc:Fallback>
      <p:transition xmlns:p14="http://schemas.microsoft.com/office/powerpoint/2010/main" spd="slow" advTm="588"/>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latin typeface="Cambria" panose="02040503050406030204" pitchFamily="18" charset="0"/>
              </a:rPr>
              <a:t>MDD is Common and Poorly </a:t>
            </a:r>
            <a:r>
              <a:rPr lang="en-US" dirty="0">
                <a:latin typeface="Cambria" panose="02040503050406030204" pitchFamily="18" charset="0"/>
              </a:rPr>
              <a:t>t</a:t>
            </a:r>
            <a:r>
              <a:rPr lang="en-US" dirty="0" smtClean="0">
                <a:latin typeface="Cambria" panose="02040503050406030204" pitchFamily="18" charset="0"/>
              </a:rPr>
              <a:t>reated</a:t>
            </a:r>
            <a:endParaRPr lang="en-US" dirty="0">
              <a:latin typeface="Cambria" panose="02040503050406030204" pitchFamily="18" charset="0"/>
            </a:endParaRPr>
          </a:p>
        </p:txBody>
      </p:sp>
      <p:sp>
        <p:nvSpPr>
          <p:cNvPr id="2" name="Content Placeholder 1"/>
          <p:cNvSpPr>
            <a:spLocks noGrp="1"/>
          </p:cNvSpPr>
          <p:nvPr>
            <p:ph idx="1"/>
          </p:nvPr>
        </p:nvSpPr>
        <p:spPr>
          <a:xfrm>
            <a:off x="321735" y="1600200"/>
            <a:ext cx="3179676" cy="4915819"/>
          </a:xfrm>
        </p:spPr>
        <p:txBody>
          <a:bodyPr>
            <a:normAutofit/>
          </a:bodyPr>
          <a:lstStyle/>
          <a:p>
            <a:r>
              <a:rPr lang="en-US" sz="2400" dirty="0">
                <a:latin typeface="Cambria" panose="02040503050406030204" pitchFamily="18" charset="0"/>
              </a:rPr>
              <a:t>‘Depression’ refers to a spectrum of disturbances in mood </a:t>
            </a:r>
            <a:r>
              <a:rPr lang="en-US" sz="2400" dirty="0" smtClean="0">
                <a:latin typeface="Cambria" panose="02040503050406030204" pitchFamily="18" charset="0"/>
              </a:rPr>
              <a:t>that last for several weeks</a:t>
            </a:r>
            <a:endParaRPr lang="en-US" sz="2400" dirty="0" smtClean="0">
              <a:effectLst/>
              <a:latin typeface="Cambria" panose="02040503050406030204" pitchFamily="18" charset="0"/>
            </a:endParaRPr>
          </a:p>
          <a:p>
            <a:r>
              <a:rPr lang="en-US" sz="2400" dirty="0" smtClean="0">
                <a:latin typeface="Cambria" panose="02040503050406030204" pitchFamily="18" charset="0"/>
              </a:rPr>
              <a:t>Lifetime p</a:t>
            </a:r>
            <a:r>
              <a:rPr lang="en-US" sz="2400" dirty="0" smtClean="0">
                <a:effectLst/>
                <a:latin typeface="Cambria" panose="02040503050406030204" pitchFamily="18" charset="0"/>
              </a:rPr>
              <a:t>revalence about 12%</a:t>
            </a:r>
          </a:p>
          <a:p>
            <a:r>
              <a:rPr lang="en-US" sz="2400" dirty="0" smtClean="0">
                <a:latin typeface="Cambria" panose="02040503050406030204" pitchFamily="18" charset="0"/>
              </a:rPr>
              <a:t>Elevated mortality and  </a:t>
            </a:r>
            <a:r>
              <a:rPr lang="en-US" sz="2400" dirty="0">
                <a:latin typeface="Cambria" panose="02040503050406030204" pitchFamily="18" charset="0"/>
              </a:rPr>
              <a:t>c</a:t>
            </a:r>
            <a:r>
              <a:rPr lang="en-US" sz="2400" dirty="0" smtClean="0">
                <a:latin typeface="Cambria" panose="02040503050406030204" pitchFamily="18" charset="0"/>
              </a:rPr>
              <a:t>omorbidity rate</a:t>
            </a:r>
          </a:p>
          <a:p>
            <a:r>
              <a:rPr lang="en-US" sz="2400" dirty="0" smtClean="0">
                <a:effectLst/>
                <a:latin typeface="Cambria" panose="02040503050406030204" pitchFamily="18" charset="0"/>
              </a:rPr>
              <a:t>Current treatments are insufficient</a:t>
            </a:r>
          </a:p>
          <a:p>
            <a:endParaRPr lang="en-US" dirty="0"/>
          </a:p>
          <a:p>
            <a:endParaRPr lang="en-US" dirty="0"/>
          </a:p>
        </p:txBody>
      </p:sp>
      <p:sp>
        <p:nvSpPr>
          <p:cNvPr id="4" name="TextBox 3"/>
          <p:cNvSpPr txBox="1"/>
          <p:nvPr/>
        </p:nvSpPr>
        <p:spPr>
          <a:xfrm>
            <a:off x="4494959" y="6207396"/>
            <a:ext cx="4191842" cy="461665"/>
          </a:xfrm>
          <a:prstGeom prst="rect">
            <a:avLst/>
          </a:prstGeom>
          <a:noFill/>
        </p:spPr>
        <p:txBody>
          <a:bodyPr wrap="square" rtlCol="0">
            <a:spAutoFit/>
          </a:bodyPr>
          <a:lstStyle/>
          <a:p>
            <a:pPr defTabSz="457200"/>
            <a:r>
              <a:rPr lang="en-US" sz="1200" dirty="0" smtClean="0">
                <a:solidFill>
                  <a:prstClr val="black"/>
                </a:solidFill>
                <a:latin typeface="Cambria" panose="02040503050406030204" pitchFamily="18" charset="0"/>
              </a:rPr>
              <a:t>Source: World Health Organization, Mental Health Gap Action Programme, 2014 </a:t>
            </a:r>
            <a:endParaRPr lang="en-US" sz="1200" dirty="0">
              <a:solidFill>
                <a:prstClr val="black"/>
              </a:solidFill>
              <a:latin typeface="Cambria" panose="02040503050406030204" pitchFamily="18" charset="0"/>
            </a:endParaRPr>
          </a:p>
        </p:txBody>
      </p:sp>
      <p:pic>
        <p:nvPicPr>
          <p:cNvPr id="5" name="Picture 4" descr="Screen Shot 2015-03-17 at 2.09.20 PM.png"/>
          <p:cNvPicPr>
            <a:picLocks noChangeAspect="1"/>
          </p:cNvPicPr>
          <p:nvPr/>
        </p:nvPicPr>
        <p:blipFill rotWithShape="1">
          <a:blip r:embed="rId3">
            <a:extLst>
              <a:ext uri="{28A0092B-C50C-407E-A947-70E740481C1C}">
                <a14:useLocalDpi xmlns:a14="http://schemas.microsoft.com/office/drawing/2010/main" val="0"/>
              </a:ext>
            </a:extLst>
          </a:blip>
          <a:srcRect l="-1" t="4976" r="42702" b="8587"/>
          <a:stretch/>
        </p:blipFill>
        <p:spPr>
          <a:xfrm>
            <a:off x="5105400" y="2007847"/>
            <a:ext cx="3274918" cy="3848503"/>
          </a:xfrm>
          <a:prstGeom prst="rect">
            <a:avLst/>
          </a:prstGeom>
        </p:spPr>
      </p:pic>
      <p:sp>
        <p:nvSpPr>
          <p:cNvPr id="6" name="Rectangle 5"/>
          <p:cNvSpPr/>
          <p:nvPr/>
        </p:nvSpPr>
        <p:spPr>
          <a:xfrm>
            <a:off x="8133428" y="1759638"/>
            <a:ext cx="690683" cy="24820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prstClr val="white"/>
              </a:solidFill>
            </a:endParaRPr>
          </a:p>
        </p:txBody>
      </p:sp>
      <p:sp>
        <p:nvSpPr>
          <p:cNvPr id="8" name="TextBox 7"/>
          <p:cNvSpPr txBox="1"/>
          <p:nvPr/>
        </p:nvSpPr>
        <p:spPr>
          <a:xfrm>
            <a:off x="5484718" y="1498028"/>
            <a:ext cx="2895600" cy="523220"/>
          </a:xfrm>
          <a:prstGeom prst="rect">
            <a:avLst/>
          </a:prstGeom>
          <a:noFill/>
        </p:spPr>
        <p:txBody>
          <a:bodyPr wrap="square" rtlCol="0">
            <a:spAutoFit/>
          </a:bodyPr>
          <a:lstStyle/>
          <a:p>
            <a:pPr algn="ctr"/>
            <a:r>
              <a:rPr lang="en-US" sz="1400" dirty="0" smtClean="0">
                <a:latin typeface="Cambria" panose="02040503050406030204" pitchFamily="18" charset="0"/>
              </a:rPr>
              <a:t>Prevalence of MDD Episodes among U.S. Adults</a:t>
            </a:r>
            <a:endParaRPr lang="en-US" sz="1400" dirty="0">
              <a:latin typeface="Cambria" panose="02040503050406030204" pitchFamily="18" charset="0"/>
            </a:endParaRPr>
          </a:p>
        </p:txBody>
      </p:sp>
    </p:spTree>
    <p:extLst>
      <p:ext uri="{BB962C8B-B14F-4D97-AF65-F5344CB8AC3E}">
        <p14:creationId xmlns:p14="http://schemas.microsoft.com/office/powerpoint/2010/main" val="2409924092"/>
      </p:ext>
    </p:extLst>
  </p:cSld>
  <p:clrMapOvr>
    <a:masterClrMapping/>
  </p:clrMapOvr>
  <mc:AlternateContent xmlns:mc="http://schemas.openxmlformats.org/markup-compatibility/2006">
    <mc:Choice xmlns:p14="http://schemas.microsoft.com/office/powerpoint/2010/main" Requires="p14">
      <p:transition spd="slow" p14:dur="2000" advTm="254834"/>
    </mc:Choice>
    <mc:Fallback>
      <p:transition xmlns:p14="http://schemas.microsoft.com/office/powerpoint/2010/main" spd="slow" advTm="2548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Summary</a:t>
            </a:r>
            <a:endParaRPr lang="en-US" dirty="0">
              <a:latin typeface="Cambria" panose="020405030504060302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560" y="1985613"/>
            <a:ext cx="5516880" cy="3755136"/>
          </a:xfrm>
        </p:spPr>
      </p:pic>
      <p:sp>
        <p:nvSpPr>
          <p:cNvPr id="4" name="Slide Number Placeholder 3"/>
          <p:cNvSpPr>
            <a:spLocks noGrp="1"/>
          </p:cNvSpPr>
          <p:nvPr>
            <p:ph type="sldNum" sz="quarter" idx="12"/>
          </p:nvPr>
        </p:nvSpPr>
        <p:spPr/>
        <p:txBody>
          <a:bodyPr/>
          <a:lstStyle/>
          <a:p>
            <a:fld id="{85BAB8F8-7F43-4DFE-8E5C-34D98EEF7C46}" type="slidenum">
              <a:rPr lang="en-US" smtClean="0"/>
              <a:t>30</a:t>
            </a:fld>
            <a:endParaRPr lang="en-US" dirty="0"/>
          </a:p>
        </p:txBody>
      </p:sp>
      <p:sp>
        <p:nvSpPr>
          <p:cNvPr id="6" name="TextBox 5"/>
          <p:cNvSpPr txBox="1"/>
          <p:nvPr/>
        </p:nvSpPr>
        <p:spPr>
          <a:xfrm>
            <a:off x="6096000" y="5895201"/>
            <a:ext cx="1333500" cy="276999"/>
          </a:xfrm>
          <a:prstGeom prst="rect">
            <a:avLst/>
          </a:prstGeom>
          <a:noFill/>
        </p:spPr>
        <p:txBody>
          <a:bodyPr wrap="square" rtlCol="0">
            <a:spAutoFit/>
          </a:bodyPr>
          <a:lstStyle/>
          <a:p>
            <a:r>
              <a:rPr lang="en-US" sz="1200" dirty="0" smtClean="0">
                <a:latin typeface="Cambria" panose="02040503050406030204" pitchFamily="18" charset="0"/>
              </a:rPr>
              <a:t>Source:  Table 6 </a:t>
            </a:r>
            <a:endParaRPr lang="en-US" sz="1200" dirty="0">
              <a:latin typeface="Cambria" panose="02040503050406030204" pitchFamily="18" charset="0"/>
            </a:endParaRPr>
          </a:p>
        </p:txBody>
      </p:sp>
    </p:spTree>
    <p:extLst>
      <p:ext uri="{BB962C8B-B14F-4D97-AF65-F5344CB8AC3E}">
        <p14:creationId xmlns:p14="http://schemas.microsoft.com/office/powerpoint/2010/main" val="2277837031"/>
      </p:ext>
    </p:extLst>
  </p:cSld>
  <p:clrMapOvr>
    <a:masterClrMapping/>
  </p:clrMapOvr>
  <mc:AlternateContent xmlns:mc="http://schemas.openxmlformats.org/markup-compatibility/2006">
    <mc:Choice xmlns:p14="http://schemas.microsoft.com/office/powerpoint/2010/main" Requires="p14">
      <p:transition spd="slow" p14:dur="2000" advTm="810"/>
    </mc:Choice>
    <mc:Fallback>
      <p:transition xmlns:p14="http://schemas.microsoft.com/office/powerpoint/2010/main" spd="slow" advTm="81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Outline</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latin typeface="Cambria"/>
                <a:cs typeface="Cambria"/>
              </a:rPr>
              <a:t>   Introduction</a:t>
            </a:r>
          </a:p>
          <a:p>
            <a:r>
              <a:rPr lang="en-US" dirty="0">
                <a:latin typeface="Cambria"/>
                <a:cs typeface="Cambria"/>
              </a:rPr>
              <a:t> </a:t>
            </a:r>
            <a:r>
              <a:rPr lang="en-US" dirty="0" smtClean="0">
                <a:latin typeface="Cambria"/>
                <a:cs typeface="Cambria"/>
              </a:rPr>
              <a:t>  Methods</a:t>
            </a:r>
          </a:p>
          <a:p>
            <a:pPr lvl="1"/>
            <a:r>
              <a:rPr lang="en-US" dirty="0" smtClean="0">
                <a:latin typeface="Cambria"/>
                <a:cs typeface="Cambria"/>
              </a:rPr>
              <a:t>Data Collection </a:t>
            </a:r>
          </a:p>
          <a:p>
            <a:pPr lvl="1"/>
            <a:r>
              <a:rPr lang="en-US" dirty="0" smtClean="0">
                <a:latin typeface="Cambria"/>
                <a:cs typeface="Cambria"/>
              </a:rPr>
              <a:t>Preprocessing</a:t>
            </a:r>
          </a:p>
          <a:p>
            <a:pPr lvl="1"/>
            <a:r>
              <a:rPr lang="en-US" dirty="0" smtClean="0">
                <a:latin typeface="Cambria"/>
                <a:cs typeface="Cambria"/>
              </a:rPr>
              <a:t>Analysis</a:t>
            </a:r>
          </a:p>
          <a:p>
            <a:r>
              <a:rPr lang="en-US" dirty="0" smtClean="0">
                <a:latin typeface="Cambria"/>
                <a:cs typeface="Cambria"/>
              </a:rPr>
              <a:t>   Results</a:t>
            </a:r>
          </a:p>
          <a:p>
            <a:pPr lvl="1"/>
            <a:r>
              <a:rPr lang="en-US" dirty="0" smtClean="0">
                <a:latin typeface="Cambria"/>
                <a:cs typeface="Cambria"/>
              </a:rPr>
              <a:t>EEG, MEG, MEG Cortical Space</a:t>
            </a:r>
            <a:endParaRPr lang="en-US" dirty="0">
              <a:latin typeface="Cambria"/>
              <a:cs typeface="Cambria"/>
            </a:endParaRPr>
          </a:p>
          <a:p>
            <a:r>
              <a:rPr lang="en-US" dirty="0" smtClean="0">
                <a:latin typeface="Cambria"/>
                <a:cs typeface="Cambria"/>
              </a:rPr>
              <a:t>   </a:t>
            </a:r>
            <a:r>
              <a:rPr lang="en-US" b="1" dirty="0" smtClean="0">
                <a:latin typeface="Cambria"/>
                <a:cs typeface="Cambria"/>
              </a:rPr>
              <a:t>Discussion</a:t>
            </a:r>
          </a:p>
          <a:p>
            <a:pPr marL="0" indent="0">
              <a:buNone/>
            </a:pPr>
            <a:endParaRPr lang="en-US" dirty="0" smtClean="0">
              <a:latin typeface="Cambria"/>
              <a:cs typeface="Cambria"/>
            </a:endParaRPr>
          </a:p>
          <a:p>
            <a:pPr marL="457200" lvl="1" indent="0">
              <a:buNone/>
            </a:pPr>
            <a:endParaRPr lang="en-US" dirty="0" smtClean="0">
              <a:latin typeface="Cambria"/>
              <a:cs typeface="Cambria"/>
            </a:endParaRPr>
          </a:p>
          <a:p>
            <a:pPr marL="457200" lvl="1" indent="0">
              <a:buNone/>
            </a:pPr>
            <a:endParaRPr lang="en-US" dirty="0" smtClean="0"/>
          </a:p>
        </p:txBody>
      </p:sp>
    </p:spTree>
    <p:extLst>
      <p:ext uri="{BB962C8B-B14F-4D97-AF65-F5344CB8AC3E}">
        <p14:creationId xmlns:p14="http://schemas.microsoft.com/office/powerpoint/2010/main" val="2390869523"/>
      </p:ext>
    </p:extLst>
  </p:cSld>
  <p:clrMapOvr>
    <a:masterClrMapping/>
  </p:clrMapOvr>
  <mc:AlternateContent xmlns:mc="http://schemas.openxmlformats.org/markup-compatibility/2006">
    <mc:Choice xmlns:p14="http://schemas.microsoft.com/office/powerpoint/2010/main" Requires="p14">
      <p:transition spd="slow" p14:dur="2000" advTm="616"/>
    </mc:Choice>
    <mc:Fallback>
      <p:transition xmlns:p14="http://schemas.microsoft.com/office/powerpoint/2010/main" spd="slow" advTm="616"/>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Discussion</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a:latin typeface="Cambria" panose="02040503050406030204" pitchFamily="18" charset="0"/>
              </a:rPr>
              <a:t>Frontal Alpha Asymmetry exists for MDD patient </a:t>
            </a:r>
            <a:endParaRPr lang="en-US" dirty="0" smtClean="0">
              <a:latin typeface="Cambria" panose="02040503050406030204" pitchFamily="18" charset="0"/>
            </a:endParaRPr>
          </a:p>
          <a:p>
            <a:r>
              <a:rPr lang="en-US" dirty="0">
                <a:latin typeface="Cambria" panose="02040503050406030204" pitchFamily="18" charset="0"/>
              </a:rPr>
              <a:t>For MDD, FA changes after </a:t>
            </a:r>
            <a:r>
              <a:rPr lang="en-US" dirty="0" smtClean="0">
                <a:latin typeface="Cambria" panose="02040503050406030204" pitchFamily="18" charset="0"/>
              </a:rPr>
              <a:t>treatment</a:t>
            </a:r>
            <a:endParaRPr lang="en-US" dirty="0">
              <a:latin typeface="Cambria" panose="02040503050406030204" pitchFamily="18" charset="0"/>
            </a:endParaRPr>
          </a:p>
          <a:p>
            <a:r>
              <a:rPr lang="en-US" dirty="0" smtClean="0">
                <a:latin typeface="Cambria" panose="02040503050406030204" pitchFamily="18" charset="0"/>
              </a:rPr>
              <a:t>Superior </a:t>
            </a:r>
            <a:r>
              <a:rPr lang="en-US" dirty="0">
                <a:latin typeface="Cambria" panose="02040503050406030204" pitchFamily="18" charset="0"/>
              </a:rPr>
              <a:t>Frontal </a:t>
            </a:r>
            <a:r>
              <a:rPr lang="en-US" dirty="0" smtClean="0">
                <a:latin typeface="Cambria" panose="02040503050406030204" pitchFamily="18" charset="0"/>
              </a:rPr>
              <a:t>Sulcus shows evidence of FA </a:t>
            </a:r>
          </a:p>
          <a:p>
            <a:r>
              <a:rPr lang="en-US" dirty="0" smtClean="0">
                <a:latin typeface="Cambria" panose="02040503050406030204" pitchFamily="18" charset="0"/>
              </a:rPr>
              <a:t>Supports </a:t>
            </a:r>
            <a:r>
              <a:rPr lang="en-US" dirty="0">
                <a:latin typeface="Cambria" panose="02040503050406030204" pitchFamily="18" charset="0"/>
              </a:rPr>
              <a:t>FA for biomarker in MDD</a:t>
            </a:r>
          </a:p>
          <a:p>
            <a:pPr marL="0" indent="0">
              <a:buNone/>
            </a:pPr>
            <a:endParaRPr lang="en-US" dirty="0">
              <a:latin typeface="Cambria" panose="02040503050406030204" pitchFamily="18" charset="0"/>
            </a:endParaRPr>
          </a:p>
          <a:p>
            <a:r>
              <a:rPr lang="en-US" dirty="0" smtClean="0">
                <a:latin typeface="Cambria" panose="02040503050406030204" pitchFamily="18" charset="0"/>
              </a:rPr>
              <a:t>Extensions</a:t>
            </a:r>
            <a:r>
              <a:rPr lang="en-US" dirty="0">
                <a:latin typeface="Cambria" panose="02040503050406030204" pitchFamily="18" charset="0"/>
              </a:rPr>
              <a:t>: need more subjects </a:t>
            </a:r>
            <a:r>
              <a:rPr lang="en-US" dirty="0" smtClean="0">
                <a:latin typeface="Cambria" panose="02040503050406030204" pitchFamily="18" charset="0"/>
              </a:rPr>
              <a:t>!</a:t>
            </a:r>
          </a:p>
          <a:p>
            <a:r>
              <a:rPr lang="en-US" dirty="0" smtClean="0">
                <a:latin typeface="Cambria" panose="02040503050406030204" pitchFamily="18" charset="0"/>
              </a:rPr>
              <a:t>More exploratory questions to be answered</a:t>
            </a:r>
          </a:p>
          <a:p>
            <a:pPr lvl="1"/>
            <a:r>
              <a:rPr lang="en-US" dirty="0">
                <a:latin typeface="Cambria" panose="02040503050406030204" pitchFamily="18" charset="0"/>
              </a:rPr>
              <a:t> </a:t>
            </a:r>
            <a:r>
              <a:rPr lang="en-US" dirty="0" smtClean="0">
                <a:latin typeface="Cambria" panose="02040503050406030204" pitchFamily="18" charset="0"/>
              </a:rPr>
              <a:t>Trait versus State</a:t>
            </a:r>
          </a:p>
          <a:p>
            <a:pPr lvl="1"/>
            <a:r>
              <a:rPr lang="en-US" dirty="0" smtClean="0">
                <a:latin typeface="Cambria" panose="02040503050406030204" pitchFamily="18" charset="0"/>
              </a:rPr>
              <a:t> Sensitivity and Specificity </a:t>
            </a:r>
          </a:p>
          <a:p>
            <a:pPr lvl="1"/>
            <a:endParaRPr lang="en-US" dirty="0" smtClean="0">
              <a:latin typeface="Cambria" panose="02040503050406030204" pitchFamily="18" charset="0"/>
            </a:endParaRPr>
          </a:p>
          <a:p>
            <a:pPr lvl="1"/>
            <a:endParaRPr lang="en-US" dirty="0" smtClean="0">
              <a:latin typeface="Cambria" panose="02040503050406030204" pitchFamily="18" charset="0"/>
            </a:endParaRPr>
          </a:p>
          <a:p>
            <a:pPr lvl="1"/>
            <a:endParaRPr lang="en-US" dirty="0">
              <a:latin typeface="Cambria" panose="02040503050406030204" pitchFamily="18" charset="0"/>
            </a:endParaRPr>
          </a:p>
          <a:p>
            <a:endParaRPr lang="en-US"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85BAB8F8-7F43-4DFE-8E5C-34D98EEF7C46}" type="slidenum">
              <a:rPr lang="en-US" smtClean="0"/>
              <a:t>32</a:t>
            </a:fld>
            <a:endParaRPr lang="en-US" dirty="0"/>
          </a:p>
        </p:txBody>
      </p:sp>
    </p:spTree>
    <p:extLst>
      <p:ext uri="{BB962C8B-B14F-4D97-AF65-F5344CB8AC3E}">
        <p14:creationId xmlns:p14="http://schemas.microsoft.com/office/powerpoint/2010/main" val="933977266"/>
      </p:ext>
    </p:extLst>
  </p:cSld>
  <p:clrMapOvr>
    <a:masterClrMapping/>
  </p:clrMapOvr>
  <mc:AlternateContent xmlns:mc="http://schemas.openxmlformats.org/markup-compatibility/2006">
    <mc:Choice xmlns:p14="http://schemas.microsoft.com/office/powerpoint/2010/main" Requires="p14">
      <p:transition spd="slow" p14:dur="2000" advTm="689"/>
    </mc:Choice>
    <mc:Fallback>
      <p:transition xmlns:p14="http://schemas.microsoft.com/office/powerpoint/2010/main" spd="slow" advTm="689"/>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ambria" panose="02040503050406030204" pitchFamily="18" charset="0"/>
              </a:rPr>
              <a:t>Future Directions</a:t>
            </a:r>
            <a:endParaRPr lang="en-US" dirty="0">
              <a:latin typeface="Cambria" panose="02040503050406030204" pitchFamily="18" charset="0"/>
            </a:endParaRPr>
          </a:p>
        </p:txBody>
      </p:sp>
      <p:sp>
        <p:nvSpPr>
          <p:cNvPr id="5" name="Content Placeholder 4"/>
          <p:cNvSpPr>
            <a:spLocks noGrp="1"/>
          </p:cNvSpPr>
          <p:nvPr>
            <p:ph idx="1"/>
          </p:nvPr>
        </p:nvSpPr>
        <p:spPr/>
        <p:txBody>
          <a:bodyPr/>
          <a:lstStyle/>
          <a:p>
            <a:r>
              <a:rPr lang="en-US" dirty="0">
                <a:latin typeface="Cambria" panose="02040503050406030204" pitchFamily="18" charset="0"/>
              </a:rPr>
              <a:t>More </a:t>
            </a:r>
            <a:r>
              <a:rPr lang="en-US" dirty="0" smtClean="0">
                <a:latin typeface="Cambria" panose="02040503050406030204" pitchFamily="18" charset="0"/>
              </a:rPr>
              <a:t>data</a:t>
            </a:r>
          </a:p>
          <a:p>
            <a:r>
              <a:rPr lang="en-US" dirty="0" smtClean="0">
                <a:latin typeface="Cambria" panose="02040503050406030204" pitchFamily="18" charset="0"/>
              </a:rPr>
              <a:t>Better Methods</a:t>
            </a:r>
          </a:p>
          <a:p>
            <a:r>
              <a:rPr lang="en-US" dirty="0" smtClean="0">
                <a:latin typeface="Cambria" panose="02040503050406030204" pitchFamily="18" charset="0"/>
              </a:rPr>
              <a:t>Better theoretical interpretations of FA</a:t>
            </a:r>
            <a:endParaRPr lang="en-US"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85BAB8F8-7F43-4DFE-8E5C-34D98EEF7C46}" type="slidenum">
              <a:rPr lang="en-US" smtClean="0"/>
              <a:t>33</a:t>
            </a:fld>
            <a:endParaRPr lang="en-US" dirty="0"/>
          </a:p>
        </p:txBody>
      </p:sp>
    </p:spTree>
    <p:extLst>
      <p:ext uri="{BB962C8B-B14F-4D97-AF65-F5344CB8AC3E}">
        <p14:creationId xmlns:p14="http://schemas.microsoft.com/office/powerpoint/2010/main" val="1611875192"/>
      </p:ext>
    </p:extLst>
  </p:cSld>
  <p:clrMapOvr>
    <a:masterClrMapping/>
  </p:clrMapOvr>
  <mc:AlternateContent xmlns:mc="http://schemas.openxmlformats.org/markup-compatibility/2006">
    <mc:Choice xmlns:p14="http://schemas.microsoft.com/office/powerpoint/2010/main" Requires="p14">
      <p:transition spd="slow" p14:dur="2000" advTm="671"/>
    </mc:Choice>
    <mc:Fallback>
      <p:transition xmlns:p14="http://schemas.microsoft.com/office/powerpoint/2010/main" spd="slow" advTm="671"/>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mbria" panose="02040503050406030204" pitchFamily="18" charset="0"/>
              </a:rPr>
              <a:t>Thank You!!</a:t>
            </a:r>
            <a:endParaRPr lang="en-US" sz="3600" dirty="0">
              <a:latin typeface="Cambria" panose="02040503050406030204" pitchFamily="18" charset="0"/>
            </a:endParaRPr>
          </a:p>
        </p:txBody>
      </p:sp>
      <p:pic>
        <p:nvPicPr>
          <p:cNvPr id="5" name="Content Placeholder 4" descr="Screen Shot 2017-06-14 at 7.45.44 PM.png"/>
          <p:cNvPicPr>
            <a:picLocks noGrp="1" noChangeAspect="1"/>
          </p:cNvPicPr>
          <p:nvPr>
            <p:ph idx="1"/>
          </p:nvPr>
        </p:nvPicPr>
        <p:blipFill>
          <a:blip r:embed="rId3">
            <a:extLst>
              <a:ext uri="{28A0092B-C50C-407E-A947-70E740481C1C}">
                <a14:useLocalDpi xmlns:a14="http://schemas.microsoft.com/office/drawing/2010/main" val="0"/>
              </a:ext>
            </a:extLst>
          </a:blip>
          <a:srcRect t="8277" b="8277"/>
          <a:stretch>
            <a:fillRect/>
          </a:stretch>
        </p:blipFill>
        <p:spPr>
          <a:xfrm>
            <a:off x="3733800" y="2667000"/>
            <a:ext cx="2901950" cy="3322823"/>
          </a:xfrm>
        </p:spPr>
      </p:pic>
      <p:sp>
        <p:nvSpPr>
          <p:cNvPr id="4" name="Text Placeholder 3"/>
          <p:cNvSpPr>
            <a:spLocks noGrp="1"/>
          </p:cNvSpPr>
          <p:nvPr>
            <p:ph type="body" sz="half" idx="2"/>
          </p:nvPr>
        </p:nvSpPr>
        <p:spPr/>
        <p:txBody>
          <a:bodyPr>
            <a:normAutofit/>
          </a:bodyPr>
          <a:lstStyle/>
          <a:p>
            <a:r>
              <a:rPr lang="en-US" sz="1800" dirty="0" err="1" smtClean="0"/>
              <a:t>Titipat</a:t>
            </a:r>
            <a:r>
              <a:rPr lang="en-US" sz="1800" dirty="0" smtClean="0"/>
              <a:t> </a:t>
            </a:r>
            <a:r>
              <a:rPr lang="en-US" sz="1800" dirty="0" err="1" smtClean="0"/>
              <a:t>Achakulvisut</a:t>
            </a:r>
            <a:r>
              <a:rPr lang="en-US" sz="1800" dirty="0" smtClean="0"/>
              <a:t>, MSc</a:t>
            </a:r>
            <a:endParaRPr lang="en-US" sz="1800" dirty="0" smtClean="0"/>
          </a:p>
          <a:p>
            <a:r>
              <a:rPr lang="en-US" sz="1800" dirty="0" smtClean="0"/>
              <a:t>Intern at Allen Institute</a:t>
            </a:r>
          </a:p>
          <a:p>
            <a:r>
              <a:rPr lang="en-US" sz="1800" dirty="0">
                <a:hlinkClick r:id="rId4"/>
              </a:rPr>
              <a:t>https://github.com/</a:t>
            </a:r>
            <a:r>
              <a:rPr lang="en-US" sz="1800" dirty="0" smtClean="0">
                <a:hlinkClick r:id="rId4"/>
              </a:rPr>
              <a:t>titipata</a:t>
            </a:r>
            <a:endParaRPr lang="en-US" sz="1800" dirty="0" smtClean="0"/>
          </a:p>
          <a:p>
            <a:endParaRPr lang="en-US" sz="1800" dirty="0"/>
          </a:p>
          <a:p>
            <a:endParaRPr lang="en-US" sz="1800" dirty="0" smtClean="0"/>
          </a:p>
          <a:p>
            <a:r>
              <a:rPr lang="en-US" sz="1800" dirty="0" smtClean="0"/>
              <a:t>Mohammad </a:t>
            </a:r>
            <a:r>
              <a:rPr lang="en-US" sz="1800" dirty="0" err="1" smtClean="0"/>
              <a:t>Azar</a:t>
            </a:r>
            <a:r>
              <a:rPr lang="en-US" sz="1800" dirty="0" smtClean="0"/>
              <a:t>, PhD</a:t>
            </a:r>
            <a:endParaRPr lang="en-US" sz="1800" dirty="0" smtClean="0"/>
          </a:p>
          <a:p>
            <a:r>
              <a:rPr lang="en-US" sz="1800" dirty="0" smtClean="0"/>
              <a:t>Scientist at Google </a:t>
            </a:r>
            <a:r>
              <a:rPr lang="en-US" sz="1800" dirty="0" err="1" smtClean="0"/>
              <a:t>DeepMind</a:t>
            </a:r>
            <a:endParaRPr lang="en-US" sz="1800" dirty="0" smtClean="0"/>
          </a:p>
          <a:p>
            <a:r>
              <a:rPr lang="en-US" sz="1800" dirty="0" smtClean="0">
                <a:hlinkClick r:id="rId5"/>
              </a:rPr>
              <a:t>MIT-AI Article</a:t>
            </a:r>
            <a:endParaRPr lang="en-US" sz="1800" dirty="0" smtClean="0"/>
          </a:p>
          <a:p>
            <a:endParaRPr lang="en-US" sz="1800" dirty="0"/>
          </a:p>
          <a:p>
            <a:endParaRPr lang="en-US" sz="1800" dirty="0" smtClean="0"/>
          </a:p>
          <a:p>
            <a:endParaRPr lang="en-US" sz="1800" dirty="0"/>
          </a:p>
          <a:p>
            <a:endParaRPr lang="en-US" sz="1800" dirty="0" smtClean="0"/>
          </a:p>
          <a:p>
            <a:endParaRPr lang="en-US" sz="1800" dirty="0"/>
          </a:p>
        </p:txBody>
      </p:sp>
      <p:pic>
        <p:nvPicPr>
          <p:cNvPr id="6" name="Picture 5" descr="Screen Shot 2017-06-14 at 7.39.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1892" y="533400"/>
            <a:ext cx="2805408" cy="2819400"/>
          </a:xfrm>
          <a:prstGeom prst="rect">
            <a:avLst/>
          </a:prstGeom>
        </p:spPr>
      </p:pic>
    </p:spTree>
    <p:extLst>
      <p:ext uri="{BB962C8B-B14F-4D97-AF65-F5344CB8AC3E}">
        <p14:creationId xmlns:p14="http://schemas.microsoft.com/office/powerpoint/2010/main" val="1680627127"/>
      </p:ext>
    </p:extLst>
  </p:cSld>
  <p:clrMapOvr>
    <a:masterClrMapping/>
  </p:clrMapOvr>
  <mc:AlternateContent xmlns:mc="http://schemas.openxmlformats.org/markup-compatibility/2006">
    <mc:Choice xmlns:p14="http://schemas.microsoft.com/office/powerpoint/2010/main" Requires="p14">
      <p:transition spd="slow" p14:dur="2000" advTm="3019"/>
    </mc:Choice>
    <mc:Fallback>
      <p:transition xmlns:p14="http://schemas.microsoft.com/office/powerpoint/2010/main" spd="slow" advTm="301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HAM-D Psychometric</a:t>
            </a:r>
            <a:endParaRPr lang="en-US" dirty="0">
              <a:latin typeface="Cambria" panose="02040503050406030204" pitchFamily="18"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567" y="1600200"/>
            <a:ext cx="7118865" cy="4525963"/>
          </a:xfrm>
        </p:spPr>
      </p:pic>
      <p:sp>
        <p:nvSpPr>
          <p:cNvPr id="5" name="TextBox 4"/>
          <p:cNvSpPr txBox="1"/>
          <p:nvPr/>
        </p:nvSpPr>
        <p:spPr>
          <a:xfrm>
            <a:off x="4038600" y="6366371"/>
            <a:ext cx="4876800" cy="276999"/>
          </a:xfrm>
          <a:prstGeom prst="rect">
            <a:avLst/>
          </a:prstGeom>
          <a:noFill/>
        </p:spPr>
        <p:txBody>
          <a:bodyPr wrap="square" rtlCol="0">
            <a:spAutoFit/>
          </a:bodyPr>
          <a:lstStyle/>
          <a:p>
            <a:r>
              <a:rPr lang="en-US" sz="1200" dirty="0" smtClean="0">
                <a:latin typeface="Cambria" panose="02040503050406030204" pitchFamily="18" charset="0"/>
              </a:rPr>
              <a:t>Source: </a:t>
            </a:r>
            <a:r>
              <a:rPr lang="en-US" sz="1200" dirty="0">
                <a:latin typeface="Cambria" panose="02040503050406030204" pitchFamily="18" charset="0"/>
              </a:rPr>
              <a:t>Strik J, </a:t>
            </a:r>
            <a:r>
              <a:rPr lang="en-US" sz="1200" i="1" dirty="0">
                <a:latin typeface="Cambria" panose="02040503050406030204" pitchFamily="18" charset="0"/>
              </a:rPr>
              <a:t>et al.</a:t>
            </a:r>
            <a:r>
              <a:rPr lang="en-US" sz="1200" dirty="0">
                <a:latin typeface="Cambria" panose="02040503050406030204" pitchFamily="18" charset="0"/>
              </a:rPr>
              <a:t>  </a:t>
            </a:r>
            <a:r>
              <a:rPr lang="en-US" sz="1200" i="1" dirty="0">
                <a:latin typeface="Cambria" panose="02040503050406030204" pitchFamily="18" charset="0"/>
              </a:rPr>
              <a:t>Psychosomatics. </a:t>
            </a:r>
            <a:r>
              <a:rPr lang="en-US" sz="1200" dirty="0">
                <a:latin typeface="Cambria" panose="02040503050406030204" pitchFamily="18" charset="0"/>
              </a:rPr>
              <a:t>2001; 42:423–428</a:t>
            </a:r>
          </a:p>
        </p:txBody>
      </p:sp>
    </p:spTree>
    <p:extLst>
      <p:ext uri="{BB962C8B-B14F-4D97-AF65-F5344CB8AC3E}">
        <p14:creationId xmlns:p14="http://schemas.microsoft.com/office/powerpoint/2010/main" val="4075894677"/>
      </p:ext>
    </p:extLst>
  </p:cSld>
  <p:clrMapOvr>
    <a:masterClrMapping/>
  </p:clrMapOvr>
  <mc:AlternateContent xmlns:mc="http://schemas.openxmlformats.org/markup-compatibility/2006">
    <mc:Choice xmlns:p14="http://schemas.microsoft.com/office/powerpoint/2010/main" Requires="p14">
      <p:transition spd="slow" p14:dur="2000" advTm="70325"/>
    </mc:Choice>
    <mc:Fallback>
      <p:transition xmlns:p14="http://schemas.microsoft.com/office/powerpoint/2010/main" spd="slow" advTm="70325"/>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Cambria" panose="02040503050406030204" pitchFamily="18" charset="0"/>
              </a:rPr>
              <a:t>Biomarkers are potential </a:t>
            </a:r>
            <a:r>
              <a:rPr lang="en-US" sz="3200" dirty="0">
                <a:latin typeface="Cambria" panose="02040503050406030204" pitchFamily="18" charset="0"/>
              </a:rPr>
              <a:t>o</a:t>
            </a:r>
            <a:r>
              <a:rPr lang="en-US" sz="3200" dirty="0" smtClean="0">
                <a:latin typeface="Cambria" panose="02040503050406030204" pitchFamily="18" charset="0"/>
              </a:rPr>
              <a:t>bjective diagnostic and prognostic </a:t>
            </a:r>
            <a:r>
              <a:rPr lang="en-US" sz="3200" dirty="0">
                <a:latin typeface="Cambria" panose="02040503050406030204" pitchFamily="18" charset="0"/>
              </a:rPr>
              <a:t>t</a:t>
            </a:r>
            <a:r>
              <a:rPr lang="en-US" sz="3200" dirty="0" smtClean="0">
                <a:latin typeface="Cambria" panose="02040503050406030204" pitchFamily="18" charset="0"/>
              </a:rPr>
              <a:t>ools  </a:t>
            </a:r>
            <a:endParaRPr lang="en-US" sz="3200" dirty="0">
              <a:latin typeface="Cambria" panose="02040503050406030204" pitchFamily="18" charset="0"/>
            </a:endParaRPr>
          </a:p>
        </p:txBody>
      </p:sp>
      <p:sp>
        <p:nvSpPr>
          <p:cNvPr id="3" name="Content Placeholder 2"/>
          <p:cNvSpPr>
            <a:spLocks noGrp="1"/>
          </p:cNvSpPr>
          <p:nvPr>
            <p:ph idx="1"/>
          </p:nvPr>
        </p:nvSpPr>
        <p:spPr>
          <a:xfrm>
            <a:off x="0" y="1600200"/>
            <a:ext cx="3928533" cy="4525963"/>
          </a:xfrm>
        </p:spPr>
        <p:txBody>
          <a:bodyPr>
            <a:normAutofit/>
          </a:bodyPr>
          <a:lstStyle/>
          <a:p>
            <a:r>
              <a:rPr lang="en-US" sz="2400" dirty="0" smtClean="0">
                <a:latin typeface="Cambria" panose="02040503050406030204" pitchFamily="18" charset="0"/>
              </a:rPr>
              <a:t>Biomarkers offer ‘biological cues’ </a:t>
            </a:r>
          </a:p>
          <a:p>
            <a:r>
              <a:rPr lang="en-US" sz="2400" dirty="0" smtClean="0">
                <a:latin typeface="Cambria" panose="02040503050406030204" pitchFamily="18" charset="0"/>
              </a:rPr>
              <a:t>Existing Biomarkers</a:t>
            </a:r>
          </a:p>
          <a:p>
            <a:pPr lvl="1"/>
            <a:r>
              <a:rPr lang="en-US" sz="2000" dirty="0" smtClean="0">
                <a:latin typeface="Cambria" panose="02040503050406030204" pitchFamily="18" charset="0"/>
              </a:rPr>
              <a:t>Pathophysiological</a:t>
            </a:r>
          </a:p>
          <a:p>
            <a:pPr lvl="1"/>
            <a:r>
              <a:rPr lang="en-US" sz="2000" dirty="0" smtClean="0">
                <a:latin typeface="Cambria" panose="02040503050406030204" pitchFamily="18" charset="0"/>
              </a:rPr>
              <a:t>Electrophysiological</a:t>
            </a:r>
            <a:endParaRPr lang="en-US" sz="1600" dirty="0" smtClean="0">
              <a:latin typeface="Cambria" panose="02040503050406030204" pitchFamily="18" charset="0"/>
            </a:endParaRPr>
          </a:p>
          <a:p>
            <a:pPr marL="457200"/>
            <a:r>
              <a:rPr lang="en-US" sz="2400" dirty="0" smtClean="0">
                <a:latin typeface="Cambria" panose="02040503050406030204" pitchFamily="18" charset="0"/>
              </a:rPr>
              <a:t>Problems with existing biomarkers</a:t>
            </a:r>
          </a:p>
          <a:p>
            <a:pPr marL="857250" lvl="1"/>
            <a:r>
              <a:rPr lang="en-US" sz="2000" dirty="0" smtClean="0">
                <a:latin typeface="Cambria" panose="02040503050406030204" pitchFamily="18" charset="0"/>
              </a:rPr>
              <a:t>Lack validity </a:t>
            </a:r>
          </a:p>
          <a:p>
            <a:pPr marL="857250" lvl="1"/>
            <a:r>
              <a:rPr lang="en-US" sz="2000" dirty="0" smtClean="0">
                <a:latin typeface="Cambria" panose="02040503050406030204" pitchFamily="18" charset="0"/>
              </a:rPr>
              <a:t>Unrealistic for clinical setting</a:t>
            </a:r>
          </a:p>
          <a:p>
            <a:pPr marL="857250" lvl="1"/>
            <a:endParaRPr lang="en-US" sz="2000" dirty="0" smtClean="0"/>
          </a:p>
          <a:p>
            <a:pPr marL="857250" lvl="1"/>
            <a:endParaRPr lang="en-US" sz="2000" dirty="0" smtClean="0"/>
          </a:p>
        </p:txBody>
      </p:sp>
      <p:sp>
        <p:nvSpPr>
          <p:cNvPr id="9" name="TextBox 8"/>
          <p:cNvSpPr txBox="1"/>
          <p:nvPr/>
        </p:nvSpPr>
        <p:spPr>
          <a:xfrm>
            <a:off x="4267200" y="6106707"/>
            <a:ext cx="4525347" cy="461665"/>
          </a:xfrm>
          <a:prstGeom prst="rect">
            <a:avLst/>
          </a:prstGeom>
          <a:noFill/>
        </p:spPr>
        <p:txBody>
          <a:bodyPr wrap="square" rtlCol="0">
            <a:spAutoFit/>
          </a:bodyPr>
          <a:lstStyle/>
          <a:p>
            <a:pPr defTabSz="457200"/>
            <a:r>
              <a:rPr lang="en-US" sz="1200" dirty="0" smtClean="0">
                <a:solidFill>
                  <a:prstClr val="black"/>
                </a:solidFill>
                <a:latin typeface="Cambria" panose="02040503050406030204" pitchFamily="18" charset="0"/>
              </a:rPr>
              <a:t>Source: Pajer </a:t>
            </a:r>
            <a:r>
              <a:rPr lang="en-US" sz="1200" i="1" dirty="0" smtClean="0">
                <a:solidFill>
                  <a:prstClr val="black"/>
                </a:solidFill>
                <a:latin typeface="Cambria" panose="02040503050406030204" pitchFamily="18" charset="0"/>
              </a:rPr>
              <a:t>et. al</a:t>
            </a:r>
            <a:r>
              <a:rPr lang="en-US" sz="1200" dirty="0" smtClean="0">
                <a:solidFill>
                  <a:prstClr val="black"/>
                </a:solidFill>
                <a:latin typeface="Cambria" panose="02040503050406030204" pitchFamily="18" charset="0"/>
              </a:rPr>
              <a:t>,  </a:t>
            </a:r>
            <a:r>
              <a:rPr lang="en-US" sz="1200" i="1" dirty="0" smtClean="0">
                <a:latin typeface="Cambria" panose="02040503050406030204" pitchFamily="18" charset="0"/>
              </a:rPr>
              <a:t>Translational Psychiatry. </a:t>
            </a:r>
            <a:r>
              <a:rPr lang="en-US" sz="1200" dirty="0" smtClean="0">
                <a:latin typeface="Cambria" panose="02040503050406030204" pitchFamily="18" charset="0"/>
              </a:rPr>
              <a:t>2012 </a:t>
            </a:r>
            <a:r>
              <a:rPr lang="en-US" sz="1200" b="1" dirty="0">
                <a:latin typeface="Cambria" panose="02040503050406030204" pitchFamily="18" charset="0"/>
              </a:rPr>
              <a:t>2</a:t>
            </a:r>
            <a:r>
              <a:rPr lang="en-US" sz="1200" dirty="0">
                <a:latin typeface="Cambria" panose="02040503050406030204" pitchFamily="18" charset="0"/>
              </a:rPr>
              <a:t>, e101; doi:10.1038/tp.2012.26</a:t>
            </a:r>
            <a:endParaRPr lang="en-US" sz="1200" dirty="0">
              <a:solidFill>
                <a:prstClr val="black"/>
              </a:solidFill>
              <a:latin typeface="Cambria" panose="02040503050406030204" pitchFamily="18" charset="0"/>
            </a:endParaRPr>
          </a:p>
        </p:txBody>
      </p:sp>
      <p:pic>
        <p:nvPicPr>
          <p:cNvPr id="1026" name="Picture 2" descr="https://upload.wikimedia.org/wikipedia/commons/thumb/2/2a/DNA_microarray.svg/2000px-DNA_microarray.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913" y="1847365"/>
            <a:ext cx="3715234" cy="371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363543"/>
      </p:ext>
    </p:extLst>
  </p:cSld>
  <p:clrMapOvr>
    <a:masterClrMapping/>
  </p:clrMapOvr>
  <mc:AlternateContent xmlns:mc="http://schemas.openxmlformats.org/markup-compatibility/2006">
    <mc:Choice xmlns:p14="http://schemas.microsoft.com/office/powerpoint/2010/main" Requires="p14">
      <p:transition spd="slow" p14:dur="2000" advTm="230201"/>
    </mc:Choice>
    <mc:Fallback>
      <p:transition xmlns:p14="http://schemas.microsoft.com/office/powerpoint/2010/main" spd="slow" advTm="230201"/>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Cambria" panose="02040503050406030204" pitchFamily="18" charset="0"/>
              </a:rPr>
              <a:t>Electrophysiological measures are potential biomarkers</a:t>
            </a:r>
            <a:endParaRPr lang="en-US" sz="3200" dirty="0">
              <a:latin typeface="Cambria" panose="02040503050406030204" pitchFamily="18" charset="0"/>
            </a:endParaRPr>
          </a:p>
        </p:txBody>
      </p:sp>
      <p:pic>
        <p:nvPicPr>
          <p:cNvPr id="4" name="Picture 3" descr="Screen Shot 2015-03-17 at 3.06.04 PM.png"/>
          <p:cNvPicPr>
            <a:picLocks noChangeAspect="1"/>
          </p:cNvPicPr>
          <p:nvPr/>
        </p:nvPicPr>
        <p:blipFill rotWithShape="1">
          <a:blip r:embed="rId3">
            <a:extLst>
              <a:ext uri="{28A0092B-C50C-407E-A947-70E740481C1C}">
                <a14:useLocalDpi xmlns:a14="http://schemas.microsoft.com/office/drawing/2010/main" val="0"/>
              </a:ext>
            </a:extLst>
          </a:blip>
          <a:srcRect t="92"/>
          <a:stretch/>
        </p:blipFill>
        <p:spPr>
          <a:xfrm>
            <a:off x="914400" y="1524000"/>
            <a:ext cx="6934200" cy="4413250"/>
          </a:xfrm>
          <a:prstGeom prst="rect">
            <a:avLst/>
          </a:prstGeom>
        </p:spPr>
      </p:pic>
      <p:sp>
        <p:nvSpPr>
          <p:cNvPr id="5" name="TextBox 4"/>
          <p:cNvSpPr txBox="1"/>
          <p:nvPr/>
        </p:nvSpPr>
        <p:spPr>
          <a:xfrm>
            <a:off x="5715000" y="6095999"/>
            <a:ext cx="2705100" cy="276999"/>
          </a:xfrm>
          <a:prstGeom prst="rect">
            <a:avLst/>
          </a:prstGeom>
          <a:noFill/>
        </p:spPr>
        <p:txBody>
          <a:bodyPr wrap="square" rtlCol="0">
            <a:spAutoFit/>
          </a:bodyPr>
          <a:lstStyle/>
          <a:p>
            <a:r>
              <a:rPr lang="en-US" sz="1200" dirty="0" smtClean="0">
                <a:latin typeface="Cambria" panose="02040503050406030204" pitchFamily="18" charset="0"/>
              </a:rPr>
              <a:t>                          Source: Nagai </a:t>
            </a:r>
            <a:r>
              <a:rPr lang="en-US" sz="1200" i="1" dirty="0" smtClean="0">
                <a:latin typeface="Cambria" panose="02040503050406030204" pitchFamily="18" charset="0"/>
              </a:rPr>
              <a:t>et. al</a:t>
            </a:r>
            <a:r>
              <a:rPr lang="en-US" sz="1200" dirty="0" smtClean="0">
                <a:latin typeface="Cambria" panose="02040503050406030204" pitchFamily="18" charset="0"/>
              </a:rPr>
              <a:t>, 2013</a:t>
            </a:r>
            <a:endParaRPr lang="en-US" sz="1200" dirty="0">
              <a:latin typeface="Cambria" panose="02040503050406030204" pitchFamily="18" charset="0"/>
            </a:endParaRPr>
          </a:p>
        </p:txBody>
      </p:sp>
      <p:sp>
        <p:nvSpPr>
          <p:cNvPr id="7" name="Rectangle 6"/>
          <p:cNvSpPr/>
          <p:nvPr/>
        </p:nvSpPr>
        <p:spPr>
          <a:xfrm>
            <a:off x="4876800" y="3429000"/>
            <a:ext cx="2971800" cy="250825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3886200" y="4038600"/>
            <a:ext cx="1143000" cy="14478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17623278"/>
      </p:ext>
    </p:extLst>
  </p:cSld>
  <p:clrMapOvr>
    <a:masterClrMapping/>
  </p:clrMapOvr>
  <mc:AlternateContent xmlns:mc="http://schemas.openxmlformats.org/markup-compatibility/2006">
    <mc:Choice xmlns:p14="http://schemas.microsoft.com/office/powerpoint/2010/main" Requires="p14">
      <p:transition spd="slow" p14:dur="2000" advTm="72895"/>
    </mc:Choice>
    <mc:Fallback>
      <p:transition xmlns:p14="http://schemas.microsoft.com/office/powerpoint/2010/main" spd="slow" advTm="72895"/>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smtClean="0">
                <a:latin typeface="Cambria" panose="02040503050406030204" pitchFamily="18" charset="0"/>
              </a:rPr>
              <a:t>Frequency Domain EEG demonstrates Frontal </a:t>
            </a:r>
            <a:r>
              <a:rPr lang="en-US" sz="3600" dirty="0">
                <a:latin typeface="Cambria" panose="02040503050406030204" pitchFamily="18" charset="0"/>
              </a:rPr>
              <a:t>A</a:t>
            </a:r>
            <a:r>
              <a:rPr lang="en-US" sz="3600" dirty="0" smtClean="0">
                <a:latin typeface="Cambria" panose="02040503050406030204" pitchFamily="18" charset="0"/>
              </a:rPr>
              <a:t>symmetry</a:t>
            </a:r>
            <a:endParaRPr lang="en-US" sz="3600" dirty="0">
              <a:latin typeface="Cambria" panose="02040503050406030204" pitchFamily="18" charset="0"/>
            </a:endParaRPr>
          </a:p>
        </p:txBody>
      </p:sp>
      <p:sp>
        <p:nvSpPr>
          <p:cNvPr id="2" name="Content Placeholder 1"/>
          <p:cNvSpPr>
            <a:spLocks noGrp="1"/>
          </p:cNvSpPr>
          <p:nvPr>
            <p:ph idx="1"/>
          </p:nvPr>
        </p:nvSpPr>
        <p:spPr>
          <a:xfrm>
            <a:off x="4997051" y="6317779"/>
            <a:ext cx="3140928" cy="248473"/>
          </a:xfrm>
        </p:spPr>
        <p:txBody>
          <a:bodyPr>
            <a:normAutofit fontScale="85000" lnSpcReduction="10000"/>
          </a:bodyPr>
          <a:lstStyle/>
          <a:p>
            <a:pPr marL="0" indent="0">
              <a:buNone/>
            </a:pPr>
            <a:r>
              <a:rPr lang="en-US" sz="1200" dirty="0" smtClean="0">
                <a:latin typeface="Cambria" panose="02040503050406030204" pitchFamily="18" charset="0"/>
              </a:rPr>
              <a:t>Source: Gollan </a:t>
            </a:r>
            <a:r>
              <a:rPr lang="en-US" sz="1200" i="1" dirty="0" smtClean="0">
                <a:latin typeface="Cambria" panose="02040503050406030204" pitchFamily="18" charset="0"/>
              </a:rPr>
              <a:t>et. al</a:t>
            </a:r>
            <a:r>
              <a:rPr lang="en-US" sz="1200" dirty="0" smtClean="0">
                <a:latin typeface="Cambria" panose="02040503050406030204" pitchFamily="18" charset="0"/>
              </a:rPr>
              <a:t>, 2014 Biological Psych. Figure 1 </a:t>
            </a:r>
          </a:p>
          <a:p>
            <a:endParaRPr lang="en-US" dirty="0"/>
          </a:p>
        </p:txBody>
      </p:sp>
      <p:pic>
        <p:nvPicPr>
          <p:cNvPr id="5" name="Picture 4" descr="Screen Shot 2015-03-17 at 4.11.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554927"/>
            <a:ext cx="7150100" cy="4749800"/>
          </a:xfrm>
          <a:prstGeom prst="rect">
            <a:avLst/>
          </a:prstGeom>
          <a:ln>
            <a:solidFill>
              <a:schemeClr val="tx1"/>
            </a:solidFill>
          </a:ln>
        </p:spPr>
      </p:pic>
    </p:spTree>
    <p:extLst>
      <p:ext uri="{BB962C8B-B14F-4D97-AF65-F5344CB8AC3E}">
        <p14:creationId xmlns:p14="http://schemas.microsoft.com/office/powerpoint/2010/main" val="2956593942"/>
      </p:ext>
    </p:extLst>
  </p:cSld>
  <p:clrMapOvr>
    <a:masterClrMapping/>
  </p:clrMapOvr>
  <mc:AlternateContent xmlns:mc="http://schemas.openxmlformats.org/markup-compatibility/2006">
    <mc:Choice xmlns:p14="http://schemas.microsoft.com/office/powerpoint/2010/main" Requires="p14">
      <p:transition spd="slow" p14:dur="2000" advTm="202535"/>
    </mc:Choice>
    <mc:Fallback>
      <p:transition xmlns:p14="http://schemas.microsoft.com/office/powerpoint/2010/main" spd="slow" advTm="20253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416800" cy="1162050"/>
          </a:xfrm>
        </p:spPr>
        <p:txBody>
          <a:bodyPr>
            <a:noAutofit/>
          </a:bodyPr>
          <a:lstStyle/>
          <a:p>
            <a:r>
              <a:rPr lang="en-US" sz="3200" b="0" dirty="0" smtClean="0">
                <a:latin typeface="Cambria" panose="02040503050406030204" pitchFamily="18" charset="0"/>
              </a:rPr>
              <a:t>Positron Emission Tomography findings of Frontal </a:t>
            </a:r>
            <a:r>
              <a:rPr lang="en-US" sz="3200" b="0" dirty="0">
                <a:latin typeface="Cambria" panose="02040503050406030204" pitchFamily="18" charset="0"/>
              </a:rPr>
              <a:t>A</a:t>
            </a:r>
            <a:r>
              <a:rPr lang="en-US" sz="3200" b="0" dirty="0" smtClean="0">
                <a:latin typeface="Cambria" panose="02040503050406030204" pitchFamily="18" charset="0"/>
              </a:rPr>
              <a:t>symmetry</a:t>
            </a:r>
            <a:endParaRPr lang="en-US" sz="3200" b="0" dirty="0">
              <a:latin typeface="Cambria" panose="02040503050406030204" pitchFamily="18" charset="0"/>
            </a:endParaRPr>
          </a:p>
        </p:txBody>
      </p:sp>
      <p:sp>
        <p:nvSpPr>
          <p:cNvPr id="3" name="Content Placeholder 2"/>
          <p:cNvSpPr>
            <a:spLocks noGrp="1"/>
          </p:cNvSpPr>
          <p:nvPr>
            <p:ph idx="1"/>
          </p:nvPr>
        </p:nvSpPr>
        <p:spPr>
          <a:xfrm>
            <a:off x="5108524" y="999067"/>
            <a:ext cx="3561343" cy="5196946"/>
          </a:xfrm>
        </p:spPr>
        <p:txBody>
          <a:bodyPr>
            <a:normAutofit fontScale="92500"/>
          </a:bodyPr>
          <a:lstStyle/>
          <a:p>
            <a:pPr marL="0" indent="0">
              <a:buNone/>
            </a:pPr>
            <a:endParaRPr lang="en-US" sz="3100" dirty="0"/>
          </a:p>
          <a:p>
            <a:endParaRPr lang="en-US" sz="2300" dirty="0" smtClean="0"/>
          </a:p>
          <a:p>
            <a:endParaRPr lang="en-US" sz="2300" dirty="0" smtClean="0"/>
          </a:p>
          <a:p>
            <a:r>
              <a:rPr lang="en-US" sz="2400" dirty="0" smtClean="0">
                <a:latin typeface="Cambria" panose="02040503050406030204" pitchFamily="18" charset="0"/>
              </a:rPr>
              <a:t>PET allows noninvasive, quantitative measures ; reliable with respect to source localization</a:t>
            </a:r>
          </a:p>
          <a:p>
            <a:r>
              <a:rPr lang="en-US" sz="2400" dirty="0" smtClean="0">
                <a:latin typeface="Cambria" panose="02040503050406030204" pitchFamily="18" charset="0"/>
                <a:ea typeface="Wingdings"/>
                <a:cs typeface="Wingdings"/>
                <a:sym typeface="Wingdings"/>
              </a:rPr>
              <a:t> </a:t>
            </a:r>
            <a:r>
              <a:rPr lang="en-US" sz="2400" dirty="0" smtClean="0">
                <a:latin typeface="Cambria" panose="02040503050406030204" pitchFamily="18" charset="0"/>
                <a:sym typeface="Wingdings"/>
              </a:rPr>
              <a:t>Glucose Metabolic Rates and Cerebral Blood Flow in LEFT dorsal lateral prefrontal cortex (DLPFC)</a:t>
            </a:r>
            <a:r>
              <a:rPr lang="en-US" sz="2400" dirty="0" smtClean="0">
                <a:latin typeface="Cambria" panose="02040503050406030204" pitchFamily="18" charset="0"/>
              </a:rPr>
              <a:t> </a:t>
            </a:r>
            <a:r>
              <a:rPr lang="en-US" sz="2400" dirty="0" smtClean="0">
                <a:latin typeface="Cambria" panose="02040503050406030204" pitchFamily="18" charset="0"/>
                <a:sym typeface="Wingdings"/>
              </a:rPr>
              <a:t>=  </a:t>
            </a:r>
            <a:r>
              <a:rPr lang="en-US" sz="2400" dirty="0" smtClean="0">
                <a:latin typeface="Cambria" panose="02040503050406030204" pitchFamily="18" charset="0"/>
                <a:ea typeface="Wingdings"/>
                <a:cs typeface="Wingdings"/>
                <a:sym typeface="Wingdings"/>
              </a:rPr>
              <a:t></a:t>
            </a:r>
            <a:r>
              <a:rPr lang="en-US" sz="2400" dirty="0" smtClean="0">
                <a:latin typeface="Cambria" panose="02040503050406030204" pitchFamily="18" charset="0"/>
                <a:sym typeface="Wingdings"/>
              </a:rPr>
              <a:t> Severity of Depression</a:t>
            </a:r>
          </a:p>
          <a:p>
            <a:pPr marL="0" indent="0">
              <a:buNone/>
            </a:pPr>
            <a:endParaRPr lang="en-US" dirty="0" smtClean="0">
              <a:sym typeface="Wingdings"/>
            </a:endParaRPr>
          </a:p>
          <a:p>
            <a:endParaRPr lang="en-US" dirty="0">
              <a:latin typeface="+mj-lt"/>
            </a:endParaRPr>
          </a:p>
        </p:txBody>
      </p:sp>
      <p:pic>
        <p:nvPicPr>
          <p:cNvPr id="5" name="Picture 4" descr="Screen Shot 2015-03-17 at 2.1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84" y="1538067"/>
            <a:ext cx="3626222" cy="4948825"/>
          </a:xfrm>
          <a:prstGeom prst="rect">
            <a:avLst/>
          </a:prstGeom>
        </p:spPr>
      </p:pic>
      <p:pic>
        <p:nvPicPr>
          <p:cNvPr id="6" name="Picture 5" descr="Screen Shot 2015-03-17 at 2.18.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6558992"/>
            <a:ext cx="2781300" cy="228600"/>
          </a:xfrm>
          <a:prstGeom prst="rect">
            <a:avLst/>
          </a:prstGeom>
        </p:spPr>
      </p:pic>
      <p:sp>
        <p:nvSpPr>
          <p:cNvPr id="8" name="TextBox 7"/>
          <p:cNvSpPr txBox="1"/>
          <p:nvPr/>
        </p:nvSpPr>
        <p:spPr>
          <a:xfrm>
            <a:off x="457200" y="6489976"/>
            <a:ext cx="1094216" cy="276999"/>
          </a:xfrm>
          <a:prstGeom prst="rect">
            <a:avLst/>
          </a:prstGeom>
          <a:noFill/>
        </p:spPr>
        <p:txBody>
          <a:bodyPr wrap="square" rtlCol="0">
            <a:spAutoFit/>
          </a:bodyPr>
          <a:lstStyle/>
          <a:p>
            <a:pPr defTabSz="457200"/>
            <a:r>
              <a:rPr lang="en-US" sz="1200" dirty="0" smtClean="0">
                <a:solidFill>
                  <a:prstClr val="black"/>
                </a:solidFill>
                <a:latin typeface="Cambria" panose="02040503050406030204" pitchFamily="18" charset="0"/>
              </a:rPr>
              <a:t>Baxter </a:t>
            </a:r>
            <a:r>
              <a:rPr lang="en-US" sz="1200" i="1" dirty="0" smtClean="0">
                <a:solidFill>
                  <a:prstClr val="black"/>
                </a:solidFill>
                <a:latin typeface="Cambria" panose="02040503050406030204" pitchFamily="18" charset="0"/>
              </a:rPr>
              <a:t>et. al</a:t>
            </a:r>
            <a:endParaRPr lang="en-US" sz="1200" i="1" dirty="0">
              <a:solidFill>
                <a:prstClr val="black"/>
              </a:solidFill>
              <a:latin typeface="Cambria" panose="02040503050406030204" pitchFamily="18" charset="0"/>
            </a:endParaRPr>
          </a:p>
        </p:txBody>
      </p:sp>
    </p:spTree>
    <p:extLst>
      <p:ext uri="{BB962C8B-B14F-4D97-AF65-F5344CB8AC3E}">
        <p14:creationId xmlns:p14="http://schemas.microsoft.com/office/powerpoint/2010/main" val="1471391339"/>
      </p:ext>
    </p:extLst>
  </p:cSld>
  <p:clrMapOvr>
    <a:masterClrMapping/>
  </p:clrMapOvr>
  <mc:AlternateContent xmlns:mc="http://schemas.openxmlformats.org/markup-compatibility/2006">
    <mc:Choice xmlns:p14="http://schemas.microsoft.com/office/powerpoint/2010/main" Requires="p14">
      <p:transition spd="slow" p14:dur="2000" advTm="65469"/>
    </mc:Choice>
    <mc:Fallback>
      <p:transition xmlns:p14="http://schemas.microsoft.com/office/powerpoint/2010/main" spd="slow" advTm="65469"/>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762000" y="5410200"/>
            <a:ext cx="76200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gn="ctr"/>
            <a:r>
              <a:rPr lang="en-GB" altLang="en-US" sz="1200" dirty="0" smtClean="0">
                <a:latin typeface="Cambria" panose="02040503050406030204" pitchFamily="18" charset="0"/>
              </a:rPr>
              <a:t>Source: A </a:t>
            </a:r>
            <a:r>
              <a:rPr lang="en-GB" altLang="en-US" sz="1200" dirty="0">
                <a:latin typeface="Cambria" panose="02040503050406030204" pitchFamily="18" charset="0"/>
              </a:rPr>
              <a:t>Meyer-Lindenberg </a:t>
            </a:r>
            <a:r>
              <a:rPr lang="en-GB" altLang="en-US" sz="1200" i="1" dirty="0">
                <a:latin typeface="Cambria" panose="02040503050406030204" pitchFamily="18" charset="0"/>
              </a:rPr>
              <a:t>Nature</a:t>
            </a:r>
            <a:r>
              <a:rPr lang="en-GB" altLang="en-US" sz="1200" dirty="0">
                <a:latin typeface="Cambria" panose="02040503050406030204" pitchFamily="18" charset="0"/>
              </a:rPr>
              <a:t> </a:t>
            </a:r>
            <a:r>
              <a:rPr lang="en-GB" altLang="en-US" sz="1200" b="1" dirty="0">
                <a:latin typeface="Cambria" panose="02040503050406030204" pitchFamily="18" charset="0"/>
              </a:rPr>
              <a:t>468</a:t>
            </a:r>
            <a:r>
              <a:rPr lang="en-GB" altLang="en-US" sz="1200" dirty="0">
                <a:latin typeface="Cambria" panose="02040503050406030204" pitchFamily="18" charset="0"/>
              </a:rPr>
              <a:t>, 194-202 (</a:t>
            </a:r>
            <a:r>
              <a:rPr lang="en-GB" altLang="en-US" sz="1200" dirty="0" smtClean="0">
                <a:latin typeface="Cambria" panose="02040503050406030204" pitchFamily="18" charset="0"/>
              </a:rPr>
              <a:t>2010)</a:t>
            </a:r>
            <a:endParaRPr lang="en-GB" altLang="en-US" sz="1200" dirty="0">
              <a:latin typeface="Cambria" panose="02040503050406030204" pitchFamily="18" charset="0"/>
            </a:endParaRPr>
          </a:p>
        </p:txBody>
      </p:sp>
      <p:sp>
        <p:nvSpPr>
          <p:cNvPr id="7176" name="Text Box 8"/>
          <p:cNvSpPr txBox="1">
            <a:spLocks noChangeArrowheads="1"/>
          </p:cNvSpPr>
          <p:nvPr/>
        </p:nvSpPr>
        <p:spPr bwMode="auto">
          <a:xfrm>
            <a:off x="381000" y="526316"/>
            <a:ext cx="83978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spAutoFit/>
          </a:bodyPr>
          <a:lstStyle/>
          <a:p>
            <a:r>
              <a:rPr lang="en-GB" altLang="en-US" sz="2400" dirty="0">
                <a:latin typeface="Cambria" panose="02040503050406030204" pitchFamily="18" charset="0"/>
              </a:rPr>
              <a:t>Functional neuroimaging methods and </a:t>
            </a:r>
            <a:br>
              <a:rPr lang="en-GB" altLang="en-US" sz="2400" dirty="0">
                <a:latin typeface="Cambria" panose="02040503050406030204" pitchFamily="18" charset="0"/>
              </a:rPr>
            </a:br>
            <a:r>
              <a:rPr lang="en-GB" altLang="en-US" sz="2400" dirty="0">
                <a:latin typeface="Cambria" panose="02040503050406030204" pitchFamily="18" charset="0"/>
              </a:rPr>
              <a:t>their temporal and spatial resolution.</a:t>
            </a:r>
          </a:p>
        </p:txBody>
      </p:sp>
      <p:pic>
        <p:nvPicPr>
          <p:cNvPr id="7303" name="Picture 135" descr="nature09569-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111375"/>
            <a:ext cx="4876800" cy="263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874334"/>
      </p:ext>
    </p:extLst>
  </p:cSld>
  <p:clrMapOvr>
    <a:masterClrMapping/>
  </p:clrMapOvr>
  <mc:AlternateContent xmlns:mc="http://schemas.openxmlformats.org/markup-compatibility/2006">
    <mc:Choice xmlns:p14="http://schemas.microsoft.com/office/powerpoint/2010/main" Requires="p14">
      <p:transition spd="slow" p14:dur="2000" advTm="1172"/>
    </mc:Choice>
    <mc:Fallback>
      <p:transition xmlns:p14="http://schemas.microsoft.com/office/powerpoint/2010/main" spd="slow" advTm="1172"/>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1921</TotalTime>
  <Words>1965</Words>
  <Application>Microsoft Macintosh PowerPoint</Application>
  <PresentationFormat>On-screen Show (4:3)</PresentationFormat>
  <Paragraphs>403</Paragraphs>
  <Slides>34</Slides>
  <Notes>26</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Cortical Origin of Frontal Asymmetry for Major Depressive Disorder</vt:lpstr>
      <vt:lpstr>Outline</vt:lpstr>
      <vt:lpstr>MDD is Common and Poorly treated</vt:lpstr>
      <vt:lpstr>HAM-D Psychometric</vt:lpstr>
      <vt:lpstr>Biomarkers are potential objective diagnostic and prognostic tools  </vt:lpstr>
      <vt:lpstr>Electrophysiological measures are potential biomarkers</vt:lpstr>
      <vt:lpstr>Frequency Domain EEG demonstrates Frontal Asymmetry</vt:lpstr>
      <vt:lpstr>Positron Emission Tomography findings of Frontal Asymmetry</vt:lpstr>
      <vt:lpstr>PowerPoint Presentation</vt:lpstr>
      <vt:lpstr>MEG and EEG Differ in Their Orientation Sensitivity</vt:lpstr>
      <vt:lpstr>PowerPoint Presentation</vt:lpstr>
      <vt:lpstr>Cortical Space</vt:lpstr>
      <vt:lpstr>Aims</vt:lpstr>
      <vt:lpstr>Hypotheses</vt:lpstr>
      <vt:lpstr>Outline</vt:lpstr>
      <vt:lpstr>Data Collection</vt:lpstr>
      <vt:lpstr>EEG/MEG Frequency Domain Analysis</vt:lpstr>
      <vt:lpstr>Fieldtrip MATLAB Toolbox</vt:lpstr>
      <vt:lpstr>MNE Python Script </vt:lpstr>
      <vt:lpstr>Frontal Asymmetry</vt:lpstr>
      <vt:lpstr>Frontal Alpha Asymmetry Scores</vt:lpstr>
      <vt:lpstr>Outline</vt:lpstr>
      <vt:lpstr>EEG  Channels </vt:lpstr>
      <vt:lpstr>MDD EEG  PSD plots</vt:lpstr>
      <vt:lpstr>EEG   Sensor Results</vt:lpstr>
      <vt:lpstr>MEG Helmet </vt:lpstr>
      <vt:lpstr>RESULTS CORTICAL SPACE </vt:lpstr>
      <vt:lpstr>Cortical Labels</vt:lpstr>
      <vt:lpstr>MEG Cortical Space Results Superior Frontal Sulcus</vt:lpstr>
      <vt:lpstr>Summary</vt:lpstr>
      <vt:lpstr>Outline</vt:lpstr>
      <vt:lpstr>Discussion </vt:lpstr>
      <vt:lpstr>Future Directions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Cortical Origin of Frontal Asymmetry for Major Depressive Disorder</dc:title>
  <dc:creator>Dietta DLC. Chihade</dc:creator>
  <cp:lastModifiedBy>Dietta Chihade</cp:lastModifiedBy>
  <cp:revision>21</cp:revision>
  <dcterms:created xsi:type="dcterms:W3CDTF">2015-11-17T17:20:28Z</dcterms:created>
  <dcterms:modified xsi:type="dcterms:W3CDTF">2017-06-15T04:00:27Z</dcterms:modified>
</cp:coreProperties>
</file>